
<file path=[Content_Types].xml><?xml version="1.0" encoding="utf-8"?>
<Types xmlns="http://schemas.openxmlformats.org/package/2006/content-types">
  <Default Extension="gif" ContentType="image/gif"/>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8" r:id="rId4"/>
    <p:sldId id="259" r:id="rId5"/>
    <p:sldId id="331" r:id="rId6"/>
    <p:sldId id="260" r:id="rId7"/>
    <p:sldId id="327" r:id="rId8"/>
    <p:sldId id="328" r:id="rId9"/>
    <p:sldId id="323" r:id="rId10"/>
    <p:sldId id="263" r:id="rId11"/>
    <p:sldId id="325" r:id="rId12"/>
    <p:sldId id="326" r:id="rId13"/>
    <p:sldId id="333" r:id="rId14"/>
    <p:sldId id="335" r:id="rId15"/>
    <p:sldId id="332" r:id="rId16"/>
    <p:sldId id="336" r:id="rId17"/>
    <p:sldId id="334" r:id="rId18"/>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2D2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50" d="100"/>
          <a:sy n="50" d="100"/>
        </p:scale>
        <p:origin x="1522" y="5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gif>
</file>

<file path=ppt/media/image14.png>
</file>

<file path=ppt/media/image15.jpeg>
</file>

<file path=ppt/media/image16.jpg>
</file>

<file path=ppt/media/image17.jpg>
</file>

<file path=ppt/media/image18.png>
</file>

<file path=ppt/media/image19.jpeg>
</file>

<file path=ppt/media/image2.png>
</file>

<file path=ppt/media/image20.png>
</file>

<file path=ppt/media/image21.png>
</file>

<file path=ppt/media/image22.jpeg>
</file>

<file path=ppt/media/image23.png>
</file>

<file path=ppt/media/image24.png>
</file>

<file path=ppt/media/image25.png>
</file>

<file path=ppt/media/image26.png>
</file>

<file path=ppt/media/image27.jpeg>
</file>

<file path=ppt/media/image28.jfif>
</file>

<file path=ppt/media/image29.jfif>
</file>

<file path=ppt/media/image3.png>
</file>

<file path=ppt/media/image4.gif>
</file>

<file path=ppt/media/image5.png>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4122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Analysis Expressions, or “DAX” includes a library of over 200 functions, operators, and constructs</a:t>
            </a:r>
            <a:r>
              <a:rPr lang="en-US" baseline="0" dirty="0"/>
              <a:t> and are </a:t>
            </a:r>
            <a:r>
              <a:rPr lang="en-US" dirty="0"/>
              <a:t>similar to Excel formulas. DAX has many of the same functions as Excel,</a:t>
            </a:r>
            <a:r>
              <a:rPr lang="en-US" baseline="0" dirty="0"/>
              <a:t> except that</a:t>
            </a:r>
            <a:r>
              <a:rPr lang="en-US" dirty="0"/>
              <a:t> DAX functions</a:t>
            </a:r>
            <a:r>
              <a:rPr lang="en-US" baseline="0" dirty="0"/>
              <a:t> </a:t>
            </a:r>
            <a:r>
              <a:rPr lang="en-US" dirty="0"/>
              <a:t>are meant to work over data interactively “sliced” or filtered in a report. If users are familiar with writing</a:t>
            </a:r>
            <a:r>
              <a:rPr lang="en-US" baseline="0" dirty="0"/>
              <a:t> Excel functions, its an easy transition into DAX.</a:t>
            </a:r>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9</a:t>
            </a:fld>
            <a:endParaRPr lang="en-US"/>
          </a:p>
        </p:txBody>
      </p:sp>
    </p:spTree>
    <p:extLst>
      <p:ext uri="{BB962C8B-B14F-4D97-AF65-F5344CB8AC3E}">
        <p14:creationId xmlns:p14="http://schemas.microsoft.com/office/powerpoint/2010/main" val="6758057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2556511"/>
            <a:ext cx="12435840" cy="1764030"/>
          </a:xfrm>
        </p:spPr>
        <p:txBody>
          <a:bodyPr/>
          <a:lstStyle/>
          <a:p>
            <a:r>
              <a:rPr lang="en-US"/>
              <a:t>Click to edit Master title style</a:t>
            </a:r>
          </a:p>
        </p:txBody>
      </p:sp>
      <p:sp>
        <p:nvSpPr>
          <p:cNvPr id="3" name="Subtitle 2"/>
          <p:cNvSpPr>
            <a:spLocks noGrp="1"/>
          </p:cNvSpPr>
          <p:nvPr>
            <p:ph type="subTitle" idx="1"/>
          </p:nvPr>
        </p:nvSpPr>
        <p:spPr>
          <a:xfrm>
            <a:off x="2194560" y="4663440"/>
            <a:ext cx="10241280" cy="2103120"/>
          </a:xfrm>
        </p:spPr>
        <p:txBody>
          <a:bodyPr/>
          <a:lstStyle>
            <a:lvl1pPr marL="0" indent="0" algn="ctr">
              <a:buNone/>
              <a:defRPr>
                <a:solidFill>
                  <a:schemeClr val="tx1">
                    <a:tint val="75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12/11/2024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2478794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59C166-16D3-4A25-A2F8-C51E0E346B22}" type="datetimeFigureOut">
              <a:rPr lang="en-US" smtClean="0"/>
              <a:t>12/11/2024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21133794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gif"/></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xml"/><Relationship Id="rId4" Type="http://schemas.openxmlformats.org/officeDocument/2006/relationships/image" Target="../media/image27.jpeg"/></Relationships>
</file>

<file path=ppt/slides/_rels/slide13.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9.jfif"/><Relationship Id="rId2" Type="http://schemas.openxmlformats.org/officeDocument/2006/relationships/image" Target="../media/image28.jfif"/><Relationship Id="rId1" Type="http://schemas.openxmlformats.org/officeDocument/2006/relationships/slideLayout" Target="../slideLayouts/slideLayout9.xml"/><Relationship Id="rId4" Type="http://schemas.openxmlformats.org/officeDocument/2006/relationships/image" Target="../media/image27.jpeg"/></Relationships>
</file>

<file path=ppt/slides/_rels/slide16.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6.gif"/></Relationships>
</file>

<file path=ppt/slides/_rels/slide3.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9.gif"/><Relationship Id="rId4" Type="http://schemas.openxmlformats.org/officeDocument/2006/relationships/image" Target="../media/image8.gif"/></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0.xml"/><Relationship Id="rId4" Type="http://schemas.openxmlformats.org/officeDocument/2006/relationships/image" Target="../media/image13.gif"/></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15.jpeg"/><Relationship Id="rId4" Type="http://schemas.openxmlformats.org/officeDocument/2006/relationships/image" Target="../media/image9.gif"/></Relationships>
</file>

<file path=ppt/slides/_rels/slide7.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image" Target="../media/image19.jpe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5900378" y="1585198"/>
            <a:ext cx="8217066" cy="2914650"/>
          </a:xfrm>
          <a:prstGeom prst="rect">
            <a:avLst/>
          </a:prstGeom>
          <a:noFill/>
          <a:ln/>
        </p:spPr>
        <p:txBody>
          <a:bodyPr wrap="square" lIns="0" tIns="0" rIns="0" bIns="0" rtlCol="0" anchor="t"/>
          <a:lstStyle/>
          <a:p>
            <a:pPr marL="0" indent="0">
              <a:lnSpc>
                <a:spcPts val="7650"/>
              </a:lnSpc>
              <a:buNone/>
            </a:pPr>
            <a:r>
              <a:rPr lang="en-US" sz="6100" b="1" kern="0" spc="-122" dirty="0">
                <a:solidFill>
                  <a:srgbClr val="000000"/>
                </a:solidFill>
                <a:highlight>
                  <a:srgbClr val="00FF00"/>
                </a:highlight>
                <a:latin typeface="Source Serif Pro Semi Bold" pitchFamily="34" charset="0"/>
                <a:ea typeface="Source Serif Pro Semi Bold" pitchFamily="34" charset="-122"/>
                <a:cs typeface="Source Serif Pro Semi Bold" pitchFamily="34" charset="-120"/>
              </a:rPr>
              <a:t>HR Analytics Dashboard: Power BI Project </a:t>
            </a:r>
            <a:r>
              <a:rPr lang="en-US" sz="6100" b="1" kern="0" spc="-122" dirty="0">
                <a:solidFill>
                  <a:srgbClr val="000000"/>
                </a:solidFill>
                <a:highlight>
                  <a:srgbClr val="00FF00"/>
                </a:highlight>
                <a:latin typeface="Source Serif Pro Semi Bold" pitchFamily="34" charset="0"/>
                <a:ea typeface="Source Serif Pro Semi Bold" pitchFamily="34" charset="-122"/>
              </a:rPr>
              <a:t>With python</a:t>
            </a:r>
          </a:p>
          <a:p>
            <a:pPr marL="0" indent="0">
              <a:lnSpc>
                <a:spcPts val="7650"/>
              </a:lnSpc>
              <a:buNone/>
            </a:pPr>
            <a:endParaRPr lang="en-US" sz="6100" dirty="0"/>
          </a:p>
        </p:txBody>
      </p:sp>
      <p:sp>
        <p:nvSpPr>
          <p:cNvPr id="4" name="Text 1"/>
          <p:cNvSpPr/>
          <p:nvPr/>
        </p:nvSpPr>
        <p:spPr>
          <a:xfrm>
            <a:off x="5900378" y="4763206"/>
            <a:ext cx="7468553" cy="1149072"/>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This Power BI project provides insightful visualizations and analysis of HR data, empowering HR professionals to make data-driven decisions and improve employee engagement.</a:t>
            </a:r>
            <a:endParaRPr lang="en-US" sz="1850" dirty="0"/>
          </a:p>
        </p:txBody>
      </p:sp>
      <p:sp>
        <p:nvSpPr>
          <p:cNvPr id="5" name="Shape 2"/>
          <p:cNvSpPr/>
          <p:nvPr/>
        </p:nvSpPr>
        <p:spPr>
          <a:xfrm>
            <a:off x="6324124" y="6269117"/>
            <a:ext cx="382905" cy="382905"/>
          </a:xfrm>
          <a:prstGeom prst="roundRect">
            <a:avLst>
              <a:gd name="adj" fmla="val 23878209"/>
            </a:avLst>
          </a:prstGeom>
          <a:noFill/>
          <a:ln w="7620">
            <a:solidFill>
              <a:srgbClr val="FFFFFF"/>
            </a:solidFill>
            <a:prstDash val="solid"/>
          </a:ln>
        </p:spPr>
      </p:sp>
      <p:pic>
        <p:nvPicPr>
          <p:cNvPr id="9" name="Picture 8">
            <a:extLst>
              <a:ext uri="{FF2B5EF4-FFF2-40B4-BE49-F238E27FC236}">
                <a16:creationId xmlns:a16="http://schemas.microsoft.com/office/drawing/2014/main" id="{93B7D6DB-124E-30A3-EDCE-168DF77171BF}"/>
              </a:ext>
            </a:extLst>
          </p:cNvPr>
          <p:cNvPicPr>
            <a:picLocks noChangeAspect="1"/>
          </p:cNvPicPr>
          <p:nvPr/>
        </p:nvPicPr>
        <p:blipFill>
          <a:blip r:embed="rId4"/>
          <a:stretch>
            <a:fillRect/>
          </a:stretch>
        </p:blipFill>
        <p:spPr>
          <a:xfrm>
            <a:off x="11273882" y="5712212"/>
            <a:ext cx="3356517" cy="251738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3" name="Text 0"/>
          <p:cNvSpPr/>
          <p:nvPr/>
        </p:nvSpPr>
        <p:spPr>
          <a:xfrm>
            <a:off x="6324124" y="2207538"/>
            <a:ext cx="5632490" cy="704017"/>
          </a:xfrm>
          <a:prstGeom prst="rect">
            <a:avLst/>
          </a:prstGeom>
          <a:noFill/>
          <a:ln/>
        </p:spPr>
        <p:txBody>
          <a:bodyPr wrap="none" lIns="0" tIns="0" rIns="0" bIns="0" rtlCol="0" anchor="t"/>
          <a:lstStyle/>
          <a:p>
            <a:pPr marL="0" indent="0">
              <a:lnSpc>
                <a:spcPts val="5500"/>
              </a:lnSpc>
              <a:buNone/>
            </a:pPr>
            <a:r>
              <a:rPr lang="en-US" sz="4400" kern="0" spc="-89" dirty="0">
                <a:solidFill>
                  <a:srgbClr val="000000"/>
                </a:solidFill>
                <a:latin typeface="Source Serif Pro Semi Bold" pitchFamily="34" charset="0"/>
                <a:ea typeface="Source Serif Pro Semi Bold" pitchFamily="34" charset="-122"/>
                <a:cs typeface="Source Serif Pro Semi Bold" pitchFamily="34" charset="-120"/>
              </a:rPr>
              <a:t>Note</a:t>
            </a:r>
            <a:endParaRPr lang="en-US" sz="4400" dirty="0"/>
          </a:p>
        </p:txBody>
      </p:sp>
      <p:pic>
        <p:nvPicPr>
          <p:cNvPr id="5" name="Image 1" descr="preencoded.png"/>
          <p:cNvPicPr>
            <a:picLocks noChangeAspect="1"/>
          </p:cNvPicPr>
          <p:nvPr/>
        </p:nvPicPr>
        <p:blipFill>
          <a:blip r:embed="rId3"/>
          <a:stretch>
            <a:fillRect/>
          </a:stretch>
        </p:blipFill>
        <p:spPr>
          <a:xfrm>
            <a:off x="6324124" y="3922752"/>
            <a:ext cx="598408" cy="598408"/>
          </a:xfrm>
          <a:prstGeom prst="rect">
            <a:avLst/>
          </a:prstGeom>
        </p:spPr>
      </p:pic>
      <p:pic>
        <p:nvPicPr>
          <p:cNvPr id="12" name="Picture 11">
            <a:extLst>
              <a:ext uri="{FF2B5EF4-FFF2-40B4-BE49-F238E27FC236}">
                <a16:creationId xmlns:a16="http://schemas.microsoft.com/office/drawing/2014/main" id="{DA9A71AF-6823-7E9D-2600-4C076C51BAAD}"/>
              </a:ext>
            </a:extLst>
          </p:cNvPr>
          <p:cNvPicPr>
            <a:picLocks noChangeAspect="1"/>
          </p:cNvPicPr>
          <p:nvPr/>
        </p:nvPicPr>
        <p:blipFill>
          <a:blip r:embed="rId4"/>
          <a:stretch>
            <a:fillRect/>
          </a:stretch>
        </p:blipFill>
        <p:spPr>
          <a:xfrm>
            <a:off x="12888" y="0"/>
            <a:ext cx="9138835" cy="8229600"/>
          </a:xfrm>
          <a:prstGeom prst="rect">
            <a:avLst/>
          </a:prstGeom>
        </p:spPr>
      </p:pic>
      <p:sp>
        <p:nvSpPr>
          <p:cNvPr id="14" name="TextBox 13">
            <a:extLst>
              <a:ext uri="{FF2B5EF4-FFF2-40B4-BE49-F238E27FC236}">
                <a16:creationId xmlns:a16="http://schemas.microsoft.com/office/drawing/2014/main" id="{49615F0E-AE45-797C-30E0-9E8D443FF776}"/>
              </a:ext>
            </a:extLst>
          </p:cNvPr>
          <p:cNvSpPr txBox="1"/>
          <p:nvPr/>
        </p:nvSpPr>
        <p:spPr>
          <a:xfrm>
            <a:off x="9151723" y="0"/>
            <a:ext cx="5300811" cy="6001643"/>
          </a:xfrm>
          <a:prstGeom prst="rect">
            <a:avLst/>
          </a:prstGeom>
          <a:noFill/>
        </p:spPr>
        <p:txBody>
          <a:bodyPr wrap="square">
            <a:spAutoFit/>
          </a:bodyPr>
          <a:lstStyle/>
          <a:p>
            <a:r>
              <a:rPr lang="en-US" sz="2400" b="1" dirty="0"/>
              <a:t>Key Factors Influencing Attrition:</a:t>
            </a:r>
            <a:endParaRPr lang="en-US" sz="2400" dirty="0"/>
          </a:p>
          <a:p>
            <a:pPr>
              <a:buFont typeface="Arial" panose="020B0604020202020204" pitchFamily="34" charset="0"/>
              <a:buChar char="•"/>
            </a:pPr>
            <a:r>
              <a:rPr lang="en-US" sz="2400" b="1" dirty="0"/>
              <a:t>Salary:</a:t>
            </a:r>
            <a:r>
              <a:rPr lang="en-US" sz="2400" dirty="0"/>
              <a:t> Higher monthly income is associated with lower attrition rates.</a:t>
            </a:r>
          </a:p>
          <a:p>
            <a:pPr>
              <a:buFont typeface="Arial" panose="020B0604020202020204" pitchFamily="34" charset="0"/>
              <a:buChar char="•"/>
            </a:pPr>
            <a:r>
              <a:rPr lang="en-US" sz="2400" b="1" dirty="0"/>
              <a:t>Experience:</a:t>
            </a:r>
            <a:r>
              <a:rPr lang="en-US" sz="2400" dirty="0"/>
              <a:t> Longer tenure and more years of experience correlate with lower attrition.</a:t>
            </a:r>
          </a:p>
          <a:p>
            <a:pPr>
              <a:buFont typeface="Arial" panose="020B0604020202020204" pitchFamily="34" charset="0"/>
              <a:buChar char="•"/>
            </a:pPr>
            <a:r>
              <a:rPr lang="en-US" sz="2400" b="1" dirty="0"/>
              <a:t>Overtime:</a:t>
            </a:r>
            <a:r>
              <a:rPr lang="en-US" sz="2400" dirty="0"/>
              <a:t> Employees working overtime are more likely to leave.</a:t>
            </a:r>
          </a:p>
          <a:p>
            <a:pPr>
              <a:buFont typeface="Arial" panose="020B0604020202020204" pitchFamily="34" charset="0"/>
              <a:buChar char="•"/>
            </a:pPr>
            <a:r>
              <a:rPr lang="en-US" sz="2400" b="1" dirty="0"/>
              <a:t>Age:</a:t>
            </a:r>
            <a:r>
              <a:rPr lang="en-US" sz="2400" dirty="0"/>
              <a:t> Older employees tend to stay longer.</a:t>
            </a:r>
          </a:p>
          <a:p>
            <a:r>
              <a:rPr lang="en-US" sz="2400" b="1" dirty="0"/>
              <a:t>Less Significant Factors:</a:t>
            </a:r>
            <a:endParaRPr lang="en-US" sz="2400" dirty="0"/>
          </a:p>
          <a:p>
            <a:pPr>
              <a:buFont typeface="Arial" panose="020B0604020202020204" pitchFamily="34" charset="0"/>
              <a:buChar char="•"/>
            </a:pPr>
            <a:r>
              <a:rPr lang="en-US" sz="2400" b="1" dirty="0"/>
              <a:t>Education:</a:t>
            </a:r>
            <a:r>
              <a:rPr lang="en-US" sz="2400" dirty="0"/>
              <a:t> Moderate impact on attrition.</a:t>
            </a:r>
          </a:p>
          <a:p>
            <a:pPr>
              <a:buFont typeface="Arial" panose="020B0604020202020204" pitchFamily="34" charset="0"/>
              <a:buChar char="•"/>
            </a:pPr>
            <a:r>
              <a:rPr lang="en-US" sz="2400" b="1" dirty="0"/>
              <a:t>Business Travel:</a:t>
            </a:r>
            <a:r>
              <a:rPr lang="en-US" sz="2400" dirty="0"/>
              <a:t> Minimal impact on attrition.</a:t>
            </a:r>
          </a:p>
          <a:p>
            <a:pPr>
              <a:buFont typeface="Arial" panose="020B0604020202020204" pitchFamily="34" charset="0"/>
              <a:buChar char="•"/>
            </a:pPr>
            <a:r>
              <a:rPr lang="en-US" sz="2400" b="1" dirty="0"/>
              <a:t>Department:</a:t>
            </a:r>
            <a:r>
              <a:rPr lang="en-US" sz="2400" dirty="0"/>
              <a:t> Least significant factor.</a:t>
            </a:r>
          </a:p>
        </p:txBody>
      </p:sp>
      <p:sp>
        <p:nvSpPr>
          <p:cNvPr id="4" name="Isosceles Triangle 3">
            <a:extLst>
              <a:ext uri="{FF2B5EF4-FFF2-40B4-BE49-F238E27FC236}">
                <a16:creationId xmlns:a16="http://schemas.microsoft.com/office/drawing/2014/main" id="{0FFE7FFA-2A87-642C-404F-8A3FF48F2BBA}"/>
              </a:ext>
            </a:extLst>
          </p:cNvPr>
          <p:cNvSpPr/>
          <p:nvPr/>
        </p:nvSpPr>
        <p:spPr>
          <a:xfrm rot="16200000">
            <a:off x="12667784" y="6278137"/>
            <a:ext cx="1761893" cy="1873404"/>
          </a:xfrm>
          <a:prstGeom prst="triangle">
            <a:avLst>
              <a:gd name="adj" fmla="val 0"/>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ECF999B4-F8E7-BD5B-DA45-FB491B7CD127}"/>
              </a:ext>
            </a:extLst>
          </p:cNvPr>
          <p:cNvSpPr txBox="1"/>
          <p:nvPr/>
        </p:nvSpPr>
        <p:spPr>
          <a:xfrm>
            <a:off x="9151723" y="6426145"/>
            <a:ext cx="3705633" cy="830997"/>
          </a:xfrm>
          <a:prstGeom prst="rect">
            <a:avLst/>
          </a:prstGeom>
          <a:noFill/>
        </p:spPr>
        <p:txBody>
          <a:bodyPr wrap="square">
            <a:spAutoFit/>
          </a:bodyPr>
          <a:lstStyle/>
          <a:p>
            <a:r>
              <a:rPr lang="en-US" sz="2400" b="1" dirty="0">
                <a:highlight>
                  <a:srgbClr val="FFFF00"/>
                </a:highlight>
              </a:rPr>
              <a:t>Predictions made by the </a:t>
            </a:r>
          </a:p>
          <a:p>
            <a:r>
              <a:rPr lang="en-US" sz="2400" b="1" dirty="0">
                <a:highlight>
                  <a:srgbClr val="FFFF00"/>
                </a:highlight>
              </a:rPr>
              <a:t>Random Forest Classifier</a:t>
            </a:r>
            <a:r>
              <a:rPr lang="en-US" dirty="0">
                <a:highlight>
                  <a:srgbClr val="FFFF00"/>
                </a:highlight>
              </a:rPr>
              <a:t>.</a:t>
            </a:r>
            <a:endParaRPr lang="en-IN" dirty="0">
              <a:highlight>
                <a:srgbClr val="FFFF00"/>
              </a:high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Key Influencers Visual Explained - AI Visuals in Power BI">
            <a:extLst>
              <a:ext uri="{FF2B5EF4-FFF2-40B4-BE49-F238E27FC236}">
                <a16:creationId xmlns:a16="http://schemas.microsoft.com/office/drawing/2014/main" id="{11ACC80C-111D-C5DB-9C90-F79CC89752C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472" r="34177" b="38455"/>
          <a:stretch/>
        </p:blipFill>
        <p:spPr bwMode="auto">
          <a:xfrm>
            <a:off x="0" y="0"/>
            <a:ext cx="3880624" cy="127998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D40EF219-1DAF-843E-91B7-EDEB1F089D61}"/>
              </a:ext>
            </a:extLst>
          </p:cNvPr>
          <p:cNvPicPr>
            <a:picLocks noChangeAspect="1"/>
          </p:cNvPicPr>
          <p:nvPr/>
        </p:nvPicPr>
        <p:blipFill>
          <a:blip r:embed="rId3"/>
          <a:srcRect l="2635" r="1577" b="2897"/>
          <a:stretch/>
        </p:blipFill>
        <p:spPr>
          <a:xfrm>
            <a:off x="4113480" y="72484"/>
            <a:ext cx="4818648" cy="7850457"/>
          </a:xfrm>
          <a:prstGeom prst="rect">
            <a:avLst/>
          </a:prstGeom>
        </p:spPr>
      </p:pic>
      <p:pic>
        <p:nvPicPr>
          <p:cNvPr id="8" name="Picture 7">
            <a:extLst>
              <a:ext uri="{FF2B5EF4-FFF2-40B4-BE49-F238E27FC236}">
                <a16:creationId xmlns:a16="http://schemas.microsoft.com/office/drawing/2014/main" id="{FC385EF5-4BAF-39D2-3B5B-47CB81010E0E}"/>
              </a:ext>
            </a:extLst>
          </p:cNvPr>
          <p:cNvPicPr>
            <a:picLocks noChangeAspect="1"/>
          </p:cNvPicPr>
          <p:nvPr/>
        </p:nvPicPr>
        <p:blipFill>
          <a:blip r:embed="rId4"/>
          <a:srcRect l="1650" t="1219" r="2778" b="1625"/>
          <a:stretch/>
        </p:blipFill>
        <p:spPr>
          <a:xfrm>
            <a:off x="9164984" y="1"/>
            <a:ext cx="4898023" cy="7995424"/>
          </a:xfrm>
          <a:prstGeom prst="rect">
            <a:avLst/>
          </a:prstGeom>
        </p:spPr>
      </p:pic>
    </p:spTree>
    <p:extLst>
      <p:ext uri="{BB962C8B-B14F-4D97-AF65-F5344CB8AC3E}">
        <p14:creationId xmlns:p14="http://schemas.microsoft.com/office/powerpoint/2010/main" val="29524731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982F88-4DE3-6CDD-CB90-B7765AA5FA8B}"/>
              </a:ext>
            </a:extLst>
          </p:cNvPr>
          <p:cNvPicPr>
            <a:picLocks noChangeAspect="1"/>
          </p:cNvPicPr>
          <p:nvPr/>
        </p:nvPicPr>
        <p:blipFill>
          <a:blip r:embed="rId2"/>
          <a:stretch>
            <a:fillRect/>
          </a:stretch>
        </p:blipFill>
        <p:spPr>
          <a:xfrm>
            <a:off x="236495" y="1656626"/>
            <a:ext cx="7231604" cy="5386039"/>
          </a:xfrm>
          <a:prstGeom prst="rect">
            <a:avLst/>
          </a:prstGeom>
        </p:spPr>
      </p:pic>
      <p:pic>
        <p:nvPicPr>
          <p:cNvPr id="5" name="Picture 4">
            <a:extLst>
              <a:ext uri="{FF2B5EF4-FFF2-40B4-BE49-F238E27FC236}">
                <a16:creationId xmlns:a16="http://schemas.microsoft.com/office/drawing/2014/main" id="{96E7ECE8-B713-0D66-44B8-93F015D259AE}"/>
              </a:ext>
            </a:extLst>
          </p:cNvPr>
          <p:cNvPicPr>
            <a:picLocks noChangeAspect="1"/>
          </p:cNvPicPr>
          <p:nvPr/>
        </p:nvPicPr>
        <p:blipFill>
          <a:blip r:embed="rId3"/>
          <a:stretch>
            <a:fillRect/>
          </a:stretch>
        </p:blipFill>
        <p:spPr>
          <a:xfrm>
            <a:off x="8292635" y="1656626"/>
            <a:ext cx="6081287" cy="1646063"/>
          </a:xfrm>
          <a:prstGeom prst="rect">
            <a:avLst/>
          </a:prstGeom>
        </p:spPr>
      </p:pic>
      <p:sp>
        <p:nvSpPr>
          <p:cNvPr id="7" name="TextBox 6">
            <a:extLst>
              <a:ext uri="{FF2B5EF4-FFF2-40B4-BE49-F238E27FC236}">
                <a16:creationId xmlns:a16="http://schemas.microsoft.com/office/drawing/2014/main" id="{A9B261CC-1A99-3E46-C7CE-DB0D2337F2F0}"/>
              </a:ext>
            </a:extLst>
          </p:cNvPr>
          <p:cNvSpPr txBox="1"/>
          <p:nvPr/>
        </p:nvSpPr>
        <p:spPr>
          <a:xfrm>
            <a:off x="152899" y="940336"/>
            <a:ext cx="7315200" cy="369332"/>
          </a:xfrm>
          <a:prstGeom prst="rect">
            <a:avLst/>
          </a:prstGeom>
          <a:noFill/>
        </p:spPr>
        <p:txBody>
          <a:bodyPr wrap="square">
            <a:spAutoFit/>
          </a:bodyPr>
          <a:lstStyle/>
          <a:p>
            <a:r>
              <a:rPr lang="en-IN" b="1" dirty="0">
                <a:highlight>
                  <a:srgbClr val="FFFF00"/>
                </a:highlight>
              </a:rPr>
              <a:t>The map is representing that all our employees are from USA and Canada</a:t>
            </a:r>
          </a:p>
        </p:txBody>
      </p:sp>
      <p:sp>
        <p:nvSpPr>
          <p:cNvPr id="9" name="TextBox 8">
            <a:extLst>
              <a:ext uri="{FF2B5EF4-FFF2-40B4-BE49-F238E27FC236}">
                <a16:creationId xmlns:a16="http://schemas.microsoft.com/office/drawing/2014/main" id="{5FB9360F-F75A-875F-BE4A-2BDF9FDEE793}"/>
              </a:ext>
            </a:extLst>
          </p:cNvPr>
          <p:cNvSpPr txBox="1"/>
          <p:nvPr/>
        </p:nvSpPr>
        <p:spPr>
          <a:xfrm>
            <a:off x="8251903" y="940336"/>
            <a:ext cx="7315200" cy="369332"/>
          </a:xfrm>
          <a:prstGeom prst="rect">
            <a:avLst/>
          </a:prstGeom>
          <a:noFill/>
        </p:spPr>
        <p:txBody>
          <a:bodyPr wrap="square">
            <a:spAutoFit/>
          </a:bodyPr>
          <a:lstStyle/>
          <a:p>
            <a:r>
              <a:rPr lang="en-IN" b="1" dirty="0">
                <a:highlight>
                  <a:srgbClr val="FFFF00"/>
                </a:highlight>
              </a:rPr>
              <a:t>Highest monthly income is in Barrie and Baltimore office.</a:t>
            </a:r>
          </a:p>
        </p:txBody>
      </p:sp>
      <p:pic>
        <p:nvPicPr>
          <p:cNvPr id="4" name="Picture 2" descr="Demystifying HR Analytics and Workforce ...">
            <a:extLst>
              <a:ext uri="{FF2B5EF4-FFF2-40B4-BE49-F238E27FC236}">
                <a16:creationId xmlns:a16="http://schemas.microsoft.com/office/drawing/2014/main" id="{E0ABCE47-75EC-279A-18D1-D80541C48F5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7359805"/>
            <a:ext cx="14630400" cy="8697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91276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26720" y="376535"/>
            <a:ext cx="10728960" cy="1077218"/>
          </a:xfrm>
          <a:prstGeom prst="rect">
            <a:avLst/>
          </a:prstGeom>
        </p:spPr>
        <p:txBody>
          <a:bodyPr wrap="square">
            <a:spAutoFit/>
          </a:bodyPr>
          <a:lstStyle/>
          <a:p>
            <a:r>
              <a:rPr lang="en-US" sz="3200" b="1" i="1" dirty="0">
                <a:highlight>
                  <a:srgbClr val="FFFF00"/>
                </a:highlight>
              </a:rPr>
              <a:t>This dashboard provides key workforce insights for a </a:t>
            </a:r>
            <a:r>
              <a:rPr lang="en-US" sz="3200" b="1" dirty="0">
                <a:highlight>
                  <a:srgbClr val="FFFF00"/>
                </a:highlight>
              </a:rPr>
              <a:t>pharmaceutical company</a:t>
            </a:r>
            <a:r>
              <a:rPr lang="en-US" sz="3200" dirty="0">
                <a:highlight>
                  <a:srgbClr val="FFFF00"/>
                </a:highlight>
              </a:rPr>
              <a:t>:</a:t>
            </a:r>
          </a:p>
        </p:txBody>
      </p:sp>
      <p:sp>
        <p:nvSpPr>
          <p:cNvPr id="7" name="Rectangle 3">
            <a:extLst>
              <a:ext uri="{FF2B5EF4-FFF2-40B4-BE49-F238E27FC236}">
                <a16:creationId xmlns:a16="http://schemas.microsoft.com/office/drawing/2014/main" id="{72D9FDCD-6164-C3C6-7D1C-F86FC1D1BC75}"/>
              </a:ext>
            </a:extLst>
          </p:cNvPr>
          <p:cNvSpPr>
            <a:spLocks noChangeArrowheads="1"/>
          </p:cNvSpPr>
          <p:nvPr/>
        </p:nvSpPr>
        <p:spPr bwMode="auto">
          <a:xfrm>
            <a:off x="273949" y="2100024"/>
            <a:ext cx="13655411" cy="44319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Overall Trends</a:t>
            </a:r>
            <a:r>
              <a:rPr kumimoji="0" lang="en-US" altLang="en-US" sz="2200" b="0" i="0" u="none" strike="noStrike" cap="none" normalizeH="0" baseline="0" dirty="0">
                <a:ln>
                  <a:noFill/>
                </a:ln>
                <a:solidFill>
                  <a:schemeClr val="tx1"/>
                </a:solidFill>
                <a:effectLst/>
                <a:latin typeface="Arial" panose="020B0604020202020204" pitchFamily="34" charset="0"/>
              </a:rPr>
              <a:t>:</a:t>
            </a:r>
          </a:p>
          <a:p>
            <a:pPr marL="800100" lvl="1" indent="-342900" eaLnBrk="0" fontAlgn="base" hangingPunct="0">
              <a:spcBef>
                <a:spcPct val="0"/>
              </a:spcBef>
              <a:spcAft>
                <a:spcPct val="0"/>
              </a:spcAft>
              <a:buFont typeface="Arial" panose="020B0604020202020204" pitchFamily="34" charset="0"/>
              <a:buChar char="•"/>
            </a:pPr>
            <a:r>
              <a:rPr kumimoji="0" lang="en-US" altLang="en-US" sz="2200" b="0" i="0" u="none" strike="noStrike" cap="none" normalizeH="0" baseline="0" dirty="0">
                <a:ln>
                  <a:noFill/>
                </a:ln>
                <a:solidFill>
                  <a:schemeClr val="tx1"/>
                </a:solidFill>
                <a:effectLst/>
                <a:latin typeface="Arial" panose="020B0604020202020204" pitchFamily="34" charset="0"/>
              </a:rPr>
              <a:t>Attrition is highest in </a:t>
            </a:r>
            <a:r>
              <a:rPr kumimoji="0" lang="en-US" altLang="en-US" sz="2200" b="1" i="0" u="none" strike="noStrike" cap="none" normalizeH="0" baseline="0" dirty="0">
                <a:ln>
                  <a:noFill/>
                </a:ln>
                <a:solidFill>
                  <a:schemeClr val="tx1"/>
                </a:solidFill>
                <a:effectLst/>
                <a:latin typeface="Arial" panose="020B0604020202020204" pitchFamily="34" charset="0"/>
              </a:rPr>
              <a:t>Sales (21%)</a:t>
            </a:r>
            <a:r>
              <a:rPr kumimoji="0" lang="en-US" altLang="en-US" sz="2200" b="0" i="0" u="none" strike="noStrike" cap="none" normalizeH="0" baseline="0" dirty="0">
                <a:ln>
                  <a:noFill/>
                </a:ln>
                <a:solidFill>
                  <a:schemeClr val="tx1"/>
                </a:solidFill>
                <a:effectLst/>
                <a:latin typeface="Arial" panose="020B0604020202020204" pitchFamily="34" charset="0"/>
              </a:rPr>
              <a:t>, moderate in </a:t>
            </a:r>
            <a:r>
              <a:rPr kumimoji="0" lang="en-US" altLang="en-US" sz="2200" b="1" i="0" u="none" strike="noStrike" cap="none" normalizeH="0" baseline="0" dirty="0">
                <a:ln>
                  <a:noFill/>
                </a:ln>
                <a:solidFill>
                  <a:schemeClr val="tx1"/>
                </a:solidFill>
                <a:effectLst/>
                <a:latin typeface="Arial" panose="020B0604020202020204" pitchFamily="34" charset="0"/>
              </a:rPr>
              <a:t>HR (19%)</a:t>
            </a:r>
            <a:r>
              <a:rPr kumimoji="0" lang="en-US" altLang="en-US" sz="2200" b="0" i="0" u="none" strike="noStrike" cap="none" normalizeH="0" baseline="0" dirty="0">
                <a:ln>
                  <a:noFill/>
                </a:ln>
                <a:solidFill>
                  <a:schemeClr val="tx1"/>
                </a:solidFill>
                <a:effectLst/>
                <a:latin typeface="Arial" panose="020B0604020202020204" pitchFamily="34" charset="0"/>
              </a:rPr>
              <a:t>, and lowest in </a:t>
            </a:r>
            <a:r>
              <a:rPr kumimoji="0" lang="en-US" altLang="en-US" sz="2200" b="1" i="0" u="none" strike="noStrike" cap="none" normalizeH="0" baseline="0" dirty="0">
                <a:ln>
                  <a:noFill/>
                </a:ln>
                <a:solidFill>
                  <a:schemeClr val="tx1"/>
                </a:solidFill>
                <a:effectLst/>
                <a:latin typeface="Arial" panose="020B0604020202020204" pitchFamily="34" charset="0"/>
              </a:rPr>
              <a:t>R&amp;D (14%)</a:t>
            </a:r>
            <a:r>
              <a:rPr kumimoji="0" lang="en-US" altLang="en-US" sz="22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Key Drivers</a:t>
            </a:r>
            <a:r>
              <a:rPr kumimoji="0" lang="en-US" altLang="en-US" sz="2200" b="0" i="0" u="none" strike="noStrike" cap="none" normalizeH="0" baseline="0" dirty="0">
                <a:ln>
                  <a:noFill/>
                </a:ln>
                <a:solidFill>
                  <a:schemeClr val="tx1"/>
                </a:solidFill>
                <a:effectLst/>
                <a:latin typeface="Arial" panose="020B0604020202020204" pitchFamily="34" charset="0"/>
              </a:rPr>
              <a:t>:</a:t>
            </a:r>
          </a:p>
          <a:p>
            <a:pPr marL="800100" lvl="1" indent="-342900" eaLnBrk="0" fontAlgn="base" hangingPunct="0">
              <a:spcBef>
                <a:spcPct val="0"/>
              </a:spcBef>
              <a:spcAft>
                <a:spcPct val="0"/>
              </a:spcAft>
              <a:buFont typeface="Arial" panose="020B0604020202020204" pitchFamily="34" charset="0"/>
              <a:buChar char="•"/>
            </a:pPr>
            <a:r>
              <a:rPr kumimoji="0" lang="en-US" altLang="en-US" sz="2200" b="1" i="0" u="none" strike="noStrike" cap="none" normalizeH="0" baseline="0" dirty="0">
                <a:ln>
                  <a:noFill/>
                </a:ln>
                <a:solidFill>
                  <a:schemeClr val="tx1"/>
                </a:solidFill>
                <a:effectLst/>
                <a:latin typeface="Arial" panose="020B0604020202020204" pitchFamily="34" charset="0"/>
              </a:rPr>
              <a:t>Young employees (≤21 years)</a:t>
            </a:r>
            <a:r>
              <a:rPr kumimoji="0" lang="en-US" altLang="en-US" sz="2200" b="0" i="0" u="none" strike="noStrike" cap="none" normalizeH="0" baseline="0" dirty="0">
                <a:ln>
                  <a:noFill/>
                </a:ln>
                <a:solidFill>
                  <a:schemeClr val="tx1"/>
                </a:solidFill>
                <a:effectLst/>
                <a:latin typeface="Arial" panose="020B0604020202020204" pitchFamily="34" charset="0"/>
              </a:rPr>
              <a:t> and those with </a:t>
            </a:r>
            <a:r>
              <a:rPr kumimoji="0" lang="en-US" altLang="en-US" sz="2200" b="1" i="0" u="none" strike="noStrike" cap="none" normalizeH="0" baseline="0" dirty="0">
                <a:ln>
                  <a:noFill/>
                </a:ln>
                <a:solidFill>
                  <a:schemeClr val="tx1"/>
                </a:solidFill>
                <a:effectLst/>
                <a:latin typeface="Arial" panose="020B0604020202020204" pitchFamily="34" charset="0"/>
              </a:rPr>
              <a:t>≤2 years of tenure</a:t>
            </a:r>
            <a:r>
              <a:rPr kumimoji="0" lang="en-US" altLang="en-US" sz="2200" b="0" i="0" u="none" strike="noStrike" cap="none" normalizeH="0" baseline="0" dirty="0">
                <a:ln>
                  <a:noFill/>
                </a:ln>
                <a:solidFill>
                  <a:schemeClr val="tx1"/>
                </a:solidFill>
                <a:effectLst/>
                <a:latin typeface="Arial" panose="020B0604020202020204" pitchFamily="34" charset="0"/>
              </a:rPr>
              <a:t> are most likely to leave.</a:t>
            </a:r>
          </a:p>
          <a:p>
            <a:pPr marL="800100" lvl="1" indent="-342900" eaLnBrk="0" fontAlgn="base" hangingPunct="0">
              <a:spcBef>
                <a:spcPct val="0"/>
              </a:spcBef>
              <a:spcAft>
                <a:spcPct val="0"/>
              </a:spcAft>
              <a:buFont typeface="Arial" panose="020B0604020202020204" pitchFamily="34" charset="0"/>
              <a:buChar char="•"/>
            </a:pPr>
            <a:r>
              <a:rPr kumimoji="0" lang="en-US" altLang="en-US" sz="2200" b="1" i="0" u="none" strike="noStrike" cap="none" normalizeH="0" baseline="0" dirty="0">
                <a:ln>
                  <a:noFill/>
                </a:ln>
                <a:solidFill>
                  <a:schemeClr val="tx1"/>
                </a:solidFill>
                <a:effectLst/>
                <a:latin typeface="Arial" panose="020B0604020202020204" pitchFamily="34" charset="0"/>
              </a:rPr>
              <a:t>Overtime</a:t>
            </a:r>
            <a:r>
              <a:rPr kumimoji="0" lang="en-US" altLang="en-US" sz="2200" b="0" i="0" u="none" strike="noStrike" cap="none" normalizeH="0" baseline="0" dirty="0">
                <a:ln>
                  <a:noFill/>
                </a:ln>
                <a:solidFill>
                  <a:schemeClr val="tx1"/>
                </a:solidFill>
                <a:effectLst/>
                <a:latin typeface="Arial" panose="020B0604020202020204" pitchFamily="34" charset="0"/>
              </a:rPr>
              <a:t> increases attrition likelihood significantly.</a:t>
            </a:r>
          </a:p>
          <a:p>
            <a:pPr marL="800100" lvl="1" indent="-342900" eaLnBrk="0" fontAlgn="base" hangingPunct="0">
              <a:spcBef>
                <a:spcPct val="0"/>
              </a:spcBef>
              <a:spcAft>
                <a:spcPct val="0"/>
              </a:spcAft>
              <a:buFont typeface="Arial" panose="020B0604020202020204" pitchFamily="34" charset="0"/>
              <a:buChar char="•"/>
            </a:pPr>
            <a:r>
              <a:rPr kumimoji="0" lang="en-US" altLang="en-US" sz="2200" b="1" i="0" u="none" strike="noStrike" cap="none" normalizeH="0" baseline="0" dirty="0">
                <a:ln>
                  <a:noFill/>
                </a:ln>
                <a:solidFill>
                  <a:schemeClr val="tx1"/>
                </a:solidFill>
                <a:effectLst/>
                <a:latin typeface="Arial" panose="020B0604020202020204" pitchFamily="34" charset="0"/>
              </a:rPr>
              <a:t>Single employees</a:t>
            </a:r>
            <a:r>
              <a:rPr kumimoji="0" lang="en-US" altLang="en-US" sz="2200" b="0" i="0" u="none" strike="noStrike" cap="none" normalizeH="0" baseline="0" dirty="0">
                <a:ln>
                  <a:noFill/>
                </a:ln>
                <a:solidFill>
                  <a:schemeClr val="tx1"/>
                </a:solidFill>
                <a:effectLst/>
                <a:latin typeface="Arial" panose="020B0604020202020204" pitchFamily="34" charset="0"/>
              </a:rPr>
              <a:t> show the highest attrition rates.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Role and Income Factors</a:t>
            </a:r>
            <a:r>
              <a:rPr kumimoji="0" lang="en-US" altLang="en-US" sz="2200" b="0" i="0" u="none" strike="noStrike" cap="none" normalizeH="0" baseline="0" dirty="0">
                <a:ln>
                  <a:noFill/>
                </a:ln>
                <a:solidFill>
                  <a:schemeClr val="tx1"/>
                </a:solidFill>
                <a:effectLst/>
                <a:latin typeface="Arial" panose="020B0604020202020204" pitchFamily="34" charset="0"/>
              </a:rPr>
              <a:t>:</a:t>
            </a:r>
          </a:p>
          <a:p>
            <a:pPr marL="800100" lvl="1" indent="-342900" eaLnBrk="0" fontAlgn="base" hangingPunct="0">
              <a:spcBef>
                <a:spcPct val="0"/>
              </a:spcBef>
              <a:spcAft>
                <a:spcPct val="0"/>
              </a:spcAft>
              <a:buFont typeface="Arial" panose="020B0604020202020204" pitchFamily="34" charset="0"/>
              <a:buChar char="•"/>
            </a:pPr>
            <a:r>
              <a:rPr kumimoji="0" lang="en-US" altLang="en-US" sz="2200" b="0" i="0" u="none" strike="noStrike" cap="none" normalizeH="0" baseline="0" dirty="0">
                <a:ln>
                  <a:noFill/>
                </a:ln>
                <a:solidFill>
                  <a:schemeClr val="tx1"/>
                </a:solidFill>
                <a:effectLst/>
                <a:latin typeface="Arial" panose="020B0604020202020204" pitchFamily="34" charset="0"/>
              </a:rPr>
              <a:t>Roles like </a:t>
            </a:r>
            <a:r>
              <a:rPr kumimoji="0" lang="en-US" altLang="en-US" sz="2200" b="1" i="0" u="none" strike="noStrike" cap="none" normalizeH="0" baseline="0" dirty="0">
                <a:ln>
                  <a:noFill/>
                </a:ln>
                <a:solidFill>
                  <a:schemeClr val="tx1"/>
                </a:solidFill>
                <a:effectLst/>
                <a:latin typeface="Arial" panose="020B0604020202020204" pitchFamily="34" charset="0"/>
              </a:rPr>
              <a:t>Sales Representatives</a:t>
            </a:r>
            <a:r>
              <a:rPr kumimoji="0" lang="en-US" altLang="en-US" sz="2200" b="0" i="0" u="none" strike="noStrike" cap="none" normalizeH="0" baseline="0" dirty="0">
                <a:ln>
                  <a:noFill/>
                </a:ln>
                <a:solidFill>
                  <a:schemeClr val="tx1"/>
                </a:solidFill>
                <a:effectLst/>
                <a:latin typeface="Arial" panose="020B0604020202020204" pitchFamily="34" charset="0"/>
              </a:rPr>
              <a:t> and </a:t>
            </a:r>
            <a:r>
              <a:rPr kumimoji="0" lang="en-US" altLang="en-US" sz="2200" b="1" i="0" u="none" strike="noStrike" cap="none" normalizeH="0" baseline="0" dirty="0">
                <a:ln>
                  <a:noFill/>
                </a:ln>
                <a:solidFill>
                  <a:schemeClr val="tx1"/>
                </a:solidFill>
                <a:effectLst/>
                <a:latin typeface="Arial" panose="020B0604020202020204" pitchFamily="34" charset="0"/>
              </a:rPr>
              <a:t>Research Scientists</a:t>
            </a:r>
            <a:r>
              <a:rPr kumimoji="0" lang="en-US" altLang="en-US" sz="2200" b="0" i="0" u="none" strike="noStrike" cap="none" normalizeH="0" baseline="0" dirty="0">
                <a:ln>
                  <a:noFill/>
                </a:ln>
                <a:solidFill>
                  <a:schemeClr val="tx1"/>
                </a:solidFill>
                <a:effectLst/>
                <a:latin typeface="Arial" panose="020B0604020202020204" pitchFamily="34" charset="0"/>
              </a:rPr>
              <a:t> face higher attrition risks.</a:t>
            </a:r>
          </a:p>
          <a:p>
            <a:pPr marL="800100" lvl="1" indent="-342900" eaLnBrk="0" fontAlgn="base" hangingPunct="0">
              <a:spcBef>
                <a:spcPct val="0"/>
              </a:spcBef>
              <a:spcAft>
                <a:spcPct val="0"/>
              </a:spcAft>
              <a:buFont typeface="Arial" panose="020B0604020202020204" pitchFamily="34" charset="0"/>
              <a:buChar char="•"/>
            </a:pPr>
            <a:r>
              <a:rPr kumimoji="0" lang="en-US" altLang="en-US" sz="2200" b="1" i="0" u="none" strike="noStrike" cap="none" normalizeH="0" baseline="0" dirty="0">
                <a:ln>
                  <a:noFill/>
                </a:ln>
                <a:solidFill>
                  <a:schemeClr val="tx1"/>
                </a:solidFill>
                <a:effectLst/>
                <a:latin typeface="Arial" panose="020B0604020202020204" pitchFamily="34" charset="0"/>
              </a:rPr>
              <a:t>Sales department income</a:t>
            </a:r>
            <a:r>
              <a:rPr kumimoji="0" lang="en-US" altLang="en-US" sz="2200" b="0" i="0" u="none" strike="noStrike" cap="none" normalizeH="0" baseline="0" dirty="0">
                <a:ln>
                  <a:noFill/>
                </a:ln>
                <a:solidFill>
                  <a:schemeClr val="tx1"/>
                </a:solidFill>
                <a:effectLst/>
                <a:latin typeface="Arial" panose="020B0604020202020204" pitchFamily="34" charset="0"/>
              </a:rPr>
              <a:t> is 27.55% below target, likely contributing to dissatisfaction.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Engagement and Satisfaction</a:t>
            </a:r>
            <a:r>
              <a:rPr kumimoji="0" lang="en-US" altLang="en-US" sz="2200" b="0" i="0" u="none" strike="noStrike" cap="none" normalizeH="0" baseline="0" dirty="0">
                <a:ln>
                  <a:noFill/>
                </a:ln>
                <a:solidFill>
                  <a:schemeClr val="tx1"/>
                </a:solidFill>
                <a:effectLst/>
                <a:latin typeface="Arial" panose="020B0604020202020204" pitchFamily="34" charset="0"/>
              </a:rPr>
              <a:t>:</a:t>
            </a:r>
          </a:p>
          <a:p>
            <a:pPr marL="800100" lvl="1" indent="-342900" eaLnBrk="0" fontAlgn="base" hangingPunct="0">
              <a:spcBef>
                <a:spcPct val="0"/>
              </a:spcBef>
              <a:spcAft>
                <a:spcPct val="0"/>
              </a:spcAft>
              <a:buFont typeface="Arial" panose="020B0604020202020204" pitchFamily="34" charset="0"/>
              <a:buChar char="•"/>
            </a:pPr>
            <a:r>
              <a:rPr kumimoji="0" lang="en-US" altLang="en-US" sz="2200" b="0" i="0" u="none" strike="noStrike" cap="none" normalizeH="0" baseline="0" dirty="0">
                <a:ln>
                  <a:noFill/>
                </a:ln>
                <a:solidFill>
                  <a:schemeClr val="tx1"/>
                </a:solidFill>
                <a:effectLst/>
                <a:latin typeface="Arial" panose="020B0604020202020204" pitchFamily="34" charset="0"/>
              </a:rPr>
              <a:t>Moderate scores for </a:t>
            </a:r>
            <a:r>
              <a:rPr kumimoji="0" lang="en-US" altLang="en-US" sz="2200" b="1" i="0" u="none" strike="noStrike" cap="none" normalizeH="0" baseline="0" dirty="0">
                <a:ln>
                  <a:noFill/>
                </a:ln>
                <a:solidFill>
                  <a:schemeClr val="tx1"/>
                </a:solidFill>
                <a:effectLst/>
                <a:latin typeface="Arial" panose="020B0604020202020204" pitchFamily="34" charset="0"/>
              </a:rPr>
              <a:t>engagement (13.65)</a:t>
            </a:r>
            <a:r>
              <a:rPr kumimoji="0" lang="en-US" altLang="en-US" sz="2200" b="0" i="0" u="none" strike="noStrike" cap="none" normalizeH="0" baseline="0" dirty="0">
                <a:ln>
                  <a:noFill/>
                </a:ln>
                <a:solidFill>
                  <a:schemeClr val="tx1"/>
                </a:solidFill>
                <a:effectLst/>
                <a:latin typeface="Arial" panose="020B0604020202020204" pitchFamily="34" charset="0"/>
              </a:rPr>
              <a:t> and </a:t>
            </a:r>
            <a:r>
              <a:rPr kumimoji="0" lang="en-US" altLang="en-US" sz="2200" b="1" i="0" u="none" strike="noStrike" cap="none" normalizeH="0" baseline="0" dirty="0">
                <a:ln>
                  <a:noFill/>
                </a:ln>
                <a:solidFill>
                  <a:schemeClr val="tx1"/>
                </a:solidFill>
                <a:effectLst/>
                <a:latin typeface="Arial" panose="020B0604020202020204" pitchFamily="34" charset="0"/>
              </a:rPr>
              <a:t>job satisfaction (2.73)</a:t>
            </a:r>
            <a:r>
              <a:rPr kumimoji="0" lang="en-US" altLang="en-US" sz="2200" b="0" i="0" u="none" strike="noStrike" cap="none" normalizeH="0" baseline="0" dirty="0">
                <a:ln>
                  <a:noFill/>
                </a:ln>
                <a:solidFill>
                  <a:schemeClr val="tx1"/>
                </a:solidFill>
                <a:effectLst/>
                <a:latin typeface="Arial" panose="020B0604020202020204" pitchFamily="34" charset="0"/>
              </a:rPr>
              <a:t> suggest room for improvement.</a:t>
            </a:r>
          </a:p>
          <a:p>
            <a:pPr marL="800100" lvl="1" indent="-342900" eaLnBrk="0" fontAlgn="base" hangingPunct="0">
              <a:spcBef>
                <a:spcPct val="0"/>
              </a:spcBef>
              <a:spcAft>
                <a:spcPct val="0"/>
              </a:spcAft>
              <a:buFont typeface="Arial" panose="020B0604020202020204" pitchFamily="34" charset="0"/>
              <a:buChar char="•"/>
            </a:pPr>
            <a:r>
              <a:rPr kumimoji="0" lang="en-US" altLang="en-US" sz="2200" b="0" i="0" u="none" strike="noStrike" cap="none" normalizeH="0" baseline="0" dirty="0">
                <a:ln>
                  <a:noFill/>
                </a:ln>
                <a:solidFill>
                  <a:schemeClr val="tx1"/>
                </a:solidFill>
                <a:effectLst/>
                <a:latin typeface="Arial" panose="020B0604020202020204" pitchFamily="34" charset="0"/>
              </a:rPr>
              <a:t>Work-life balance and career growth are key areas to address.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8" name="Picture 2" descr="Demystifying HR Analytics and Workforce ...">
            <a:extLst>
              <a:ext uri="{FF2B5EF4-FFF2-40B4-BE49-F238E27FC236}">
                <a16:creationId xmlns:a16="http://schemas.microsoft.com/office/drawing/2014/main" id="{C6D4F46D-38AF-BDA4-5DCF-E0AB62B72D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7359805"/>
            <a:ext cx="14630400" cy="8697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74495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3B5AA7-6ED0-072A-A55C-3947D9F4DE6C}"/>
              </a:ext>
            </a:extLst>
          </p:cNvPr>
          <p:cNvSpPr txBox="1"/>
          <p:nvPr/>
        </p:nvSpPr>
        <p:spPr>
          <a:xfrm>
            <a:off x="3322320" y="350520"/>
            <a:ext cx="8534400" cy="630942"/>
          </a:xfrm>
          <a:prstGeom prst="rect">
            <a:avLst/>
          </a:prstGeom>
          <a:noFill/>
        </p:spPr>
        <p:txBody>
          <a:bodyPr wrap="square" rtlCol="0">
            <a:spAutoFit/>
          </a:bodyPr>
          <a:lstStyle/>
          <a:p>
            <a:r>
              <a:rPr lang="en-US" sz="3500" b="1" dirty="0">
                <a:solidFill>
                  <a:srgbClr val="5B2D29"/>
                </a:solidFill>
                <a:latin typeface="Arial" panose="020B0604020202020204" pitchFamily="34" charset="0"/>
                <a:cs typeface="Arial" panose="020B0604020202020204" pitchFamily="34" charset="0"/>
              </a:rPr>
              <a:t>SUGGESTIONS FOR IMPROVEMENT</a:t>
            </a:r>
          </a:p>
        </p:txBody>
      </p:sp>
      <p:pic>
        <p:nvPicPr>
          <p:cNvPr id="4" name="Picture 2" descr="Demystifying HR Analytics and Workforce ...">
            <a:extLst>
              <a:ext uri="{FF2B5EF4-FFF2-40B4-BE49-F238E27FC236}">
                <a16:creationId xmlns:a16="http://schemas.microsoft.com/office/drawing/2014/main" id="{7CBB967A-B175-AA22-AA62-24538E21F7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7359805"/>
            <a:ext cx="14630400" cy="869794"/>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2">
            <a:extLst>
              <a:ext uri="{FF2B5EF4-FFF2-40B4-BE49-F238E27FC236}">
                <a16:creationId xmlns:a16="http://schemas.microsoft.com/office/drawing/2014/main" id="{72A8C86F-F7AB-3FB4-1547-6364F8DE362E}"/>
              </a:ext>
            </a:extLst>
          </p:cNvPr>
          <p:cNvSpPr>
            <a:spLocks noChangeArrowheads="1"/>
          </p:cNvSpPr>
          <p:nvPr/>
        </p:nvSpPr>
        <p:spPr bwMode="auto">
          <a:xfrm>
            <a:off x="311646" y="1255782"/>
            <a:ext cx="14029194" cy="77559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2" spcCol="914400"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Job Satisfaction</a:t>
            </a:r>
            <a:r>
              <a:rPr kumimoji="0" lang="en-US" altLang="en-US" sz="2200" b="0" i="0" u="none" strike="noStrike" cap="none" normalizeH="0" baseline="0" dirty="0">
                <a:ln>
                  <a:noFill/>
                </a:ln>
                <a:solidFill>
                  <a:schemeClr val="tx1"/>
                </a:solidFill>
                <a:effectLst/>
                <a:latin typeface="Arial" panose="020B0604020202020204" pitchFamily="34" charset="0"/>
              </a:rPr>
              <a:t>:</a:t>
            </a:r>
          </a:p>
          <a:p>
            <a:pPr lvl="1" eaLnBrk="0" fontAlgn="base" hangingPunct="0">
              <a:spcBef>
                <a:spcPct val="0"/>
              </a:spcBef>
              <a:spcAft>
                <a:spcPct val="0"/>
              </a:spcAft>
              <a:buFontTx/>
              <a:buChar char="•"/>
            </a:pPr>
            <a:r>
              <a:rPr kumimoji="0" lang="en-US" altLang="en-US" sz="2200" b="0" i="0" u="none" strike="noStrike" cap="none" normalizeH="0" baseline="0" dirty="0">
                <a:ln>
                  <a:noFill/>
                </a:ln>
                <a:solidFill>
                  <a:schemeClr val="tx1"/>
                </a:solidFill>
                <a:effectLst/>
                <a:latin typeface="Arial" panose="020B0604020202020204" pitchFamily="34" charset="0"/>
              </a:rPr>
              <a:t>Conduct employee engagement surveys.</a:t>
            </a:r>
          </a:p>
          <a:p>
            <a:pPr lvl="1" eaLnBrk="0" fontAlgn="base" hangingPunct="0">
              <a:spcBef>
                <a:spcPct val="0"/>
              </a:spcBef>
              <a:spcAft>
                <a:spcPct val="0"/>
              </a:spcAft>
              <a:buFontTx/>
              <a:buChar char="•"/>
            </a:pPr>
            <a:r>
              <a:rPr kumimoji="0" lang="en-US" altLang="en-US" sz="2200" b="0" i="0" u="none" strike="noStrike" cap="none" normalizeH="0" baseline="0" dirty="0">
                <a:ln>
                  <a:noFill/>
                </a:ln>
                <a:solidFill>
                  <a:schemeClr val="tx1"/>
                </a:solidFill>
                <a:effectLst/>
                <a:latin typeface="Arial" panose="020B0604020202020204" pitchFamily="34" charset="0"/>
              </a:rPr>
              <a:t>Offer wellness programs and recognize employee contributions.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Performance Ratings</a:t>
            </a:r>
            <a:r>
              <a:rPr kumimoji="0" lang="en-US" altLang="en-US" sz="2200" b="0" i="0" u="none" strike="noStrike" cap="none" normalizeH="0" baseline="0" dirty="0">
                <a:ln>
                  <a:noFill/>
                </a:ln>
                <a:solidFill>
                  <a:schemeClr val="tx1"/>
                </a:solidFill>
                <a:effectLst/>
                <a:latin typeface="Arial" panose="020B0604020202020204" pitchFamily="34" charset="0"/>
              </a:rPr>
              <a:t>:</a:t>
            </a:r>
          </a:p>
          <a:p>
            <a:pPr lvl="1" eaLnBrk="0" fontAlgn="base" hangingPunct="0">
              <a:spcBef>
                <a:spcPct val="0"/>
              </a:spcBef>
              <a:spcAft>
                <a:spcPct val="0"/>
              </a:spcAft>
              <a:buFontTx/>
              <a:buChar char="•"/>
            </a:pPr>
            <a:r>
              <a:rPr kumimoji="0" lang="en-US" altLang="en-US" sz="2200" b="0" i="0" u="none" strike="noStrike" cap="none" normalizeH="0" baseline="0" dirty="0">
                <a:ln>
                  <a:noFill/>
                </a:ln>
                <a:solidFill>
                  <a:schemeClr val="tx1"/>
                </a:solidFill>
                <a:effectLst/>
                <a:latin typeface="Arial" panose="020B0604020202020204" pitchFamily="34" charset="0"/>
              </a:rPr>
              <a:t>Provide training and regular feedback to improve performance.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Gender Diversity</a:t>
            </a:r>
            <a:r>
              <a:rPr kumimoji="0" lang="en-US" altLang="en-US" sz="2200" b="0" i="0" u="none" strike="noStrike" cap="none" normalizeH="0" baseline="0" dirty="0">
                <a:ln>
                  <a:noFill/>
                </a:ln>
                <a:solidFill>
                  <a:schemeClr val="tx1"/>
                </a:solidFill>
                <a:effectLst/>
                <a:latin typeface="Arial" panose="020B0604020202020204" pitchFamily="34" charset="0"/>
              </a:rPr>
              <a:t>:</a:t>
            </a:r>
          </a:p>
          <a:p>
            <a:pPr lvl="1" eaLnBrk="0" fontAlgn="base" hangingPunct="0">
              <a:spcBef>
                <a:spcPct val="0"/>
              </a:spcBef>
              <a:spcAft>
                <a:spcPct val="0"/>
              </a:spcAft>
              <a:buFontTx/>
              <a:buChar char="•"/>
            </a:pPr>
            <a:r>
              <a:rPr kumimoji="0" lang="en-US" altLang="en-US" sz="2200" b="0" i="0" u="none" strike="noStrike" cap="none" normalizeH="0" baseline="0" dirty="0">
                <a:ln>
                  <a:noFill/>
                </a:ln>
                <a:solidFill>
                  <a:schemeClr val="tx1"/>
                </a:solidFill>
                <a:effectLst/>
                <a:latin typeface="Arial" panose="020B0604020202020204" pitchFamily="34" charset="0"/>
              </a:rPr>
              <a:t>Promote equal opportunities and flexible working conditions</a:t>
            </a:r>
            <a:endParaRPr kumimoji="0" lang="en-US" altLang="en-US" sz="22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Reduce High Attrition in Sales</a:t>
            </a:r>
            <a:r>
              <a:rPr kumimoji="0" lang="en-US" altLang="en-US" sz="2200" b="0" i="0" u="none" strike="noStrike" cap="none" normalizeH="0" baseline="0" dirty="0">
                <a:ln>
                  <a:noFill/>
                </a:ln>
                <a:solidFill>
                  <a:schemeClr val="tx1"/>
                </a:solidFill>
                <a:effectLst/>
                <a:latin typeface="Arial" panose="020B0604020202020204" pitchFamily="34" charset="0"/>
              </a:rPr>
              <a:t>:</a:t>
            </a:r>
          </a:p>
          <a:p>
            <a:pPr lvl="1" eaLnBrk="0" fontAlgn="base" hangingPunct="0">
              <a:spcBef>
                <a:spcPct val="0"/>
              </a:spcBef>
              <a:spcAft>
                <a:spcPct val="0"/>
              </a:spcAft>
              <a:buFontTx/>
              <a:buChar char="•"/>
            </a:pPr>
            <a:r>
              <a:rPr kumimoji="0" lang="en-US" altLang="en-US" sz="2200" b="0" i="0" u="none" strike="noStrike" cap="none" normalizeH="0" baseline="0" dirty="0">
                <a:ln>
                  <a:noFill/>
                </a:ln>
                <a:solidFill>
                  <a:schemeClr val="tx1"/>
                </a:solidFill>
                <a:effectLst/>
                <a:latin typeface="Arial" panose="020B0604020202020204" pitchFamily="34" charset="0"/>
              </a:rPr>
              <a:t>Improve incentives and reduce workload stress.</a:t>
            </a:r>
          </a:p>
          <a:p>
            <a:pPr lvl="1" eaLnBrk="0" fontAlgn="base" hangingPunct="0">
              <a:spcBef>
                <a:spcPct val="0"/>
              </a:spcBef>
              <a:spcAft>
                <a:spcPct val="0"/>
              </a:spcAft>
              <a:buFontTx/>
              <a:buChar char="•"/>
            </a:pPr>
            <a:r>
              <a:rPr kumimoji="0" lang="en-US" altLang="en-US" sz="2200" b="0" i="0" u="none" strike="noStrike" cap="none" normalizeH="0" baseline="0" dirty="0">
                <a:ln>
                  <a:noFill/>
                </a:ln>
                <a:solidFill>
                  <a:schemeClr val="tx1"/>
                </a:solidFill>
                <a:effectLst/>
                <a:latin typeface="Arial" panose="020B0604020202020204" pitchFamily="34" charset="0"/>
              </a:rPr>
              <a:t>Offer training and career growth opportunities.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Retain Younger and Less-Tenured Employees</a:t>
            </a:r>
            <a:r>
              <a:rPr kumimoji="0" lang="en-US" altLang="en-US" sz="2200" b="0" i="0" u="none" strike="noStrike" cap="none" normalizeH="0" baseline="0" dirty="0">
                <a:ln>
                  <a:noFill/>
                </a:ln>
                <a:solidFill>
                  <a:schemeClr val="tx1"/>
                </a:solidFill>
                <a:effectLst/>
                <a:latin typeface="Arial" panose="020B0604020202020204" pitchFamily="34" charset="0"/>
              </a:rPr>
              <a:t>:</a:t>
            </a:r>
          </a:p>
          <a:p>
            <a:pPr lvl="1" eaLnBrk="0" fontAlgn="base" hangingPunct="0">
              <a:spcBef>
                <a:spcPct val="0"/>
              </a:spcBef>
              <a:spcAft>
                <a:spcPct val="0"/>
              </a:spcAft>
              <a:buFontTx/>
              <a:buChar char="•"/>
            </a:pPr>
            <a:r>
              <a:rPr kumimoji="0" lang="en-US" altLang="en-US" sz="2200" b="0" i="0" u="none" strike="noStrike" cap="none" normalizeH="0" baseline="0" dirty="0">
                <a:ln>
                  <a:noFill/>
                </a:ln>
                <a:solidFill>
                  <a:schemeClr val="tx1"/>
                </a:solidFill>
                <a:effectLst/>
                <a:latin typeface="Arial" panose="020B0604020202020204" pitchFamily="34" charset="0"/>
              </a:rPr>
              <a:t>Implement mentorship programs.</a:t>
            </a:r>
          </a:p>
          <a:p>
            <a:pPr lvl="1" eaLnBrk="0" fontAlgn="base" hangingPunct="0">
              <a:spcBef>
                <a:spcPct val="0"/>
              </a:spcBef>
              <a:spcAft>
                <a:spcPct val="0"/>
              </a:spcAft>
              <a:buFontTx/>
              <a:buChar char="•"/>
            </a:pPr>
            <a:r>
              <a:rPr kumimoji="0" lang="en-US" altLang="en-US" sz="2200" b="0" i="0" u="none" strike="noStrike" cap="none" normalizeH="0" baseline="0" dirty="0">
                <a:ln>
                  <a:noFill/>
                </a:ln>
                <a:solidFill>
                  <a:schemeClr val="tx1"/>
                </a:solidFill>
                <a:effectLst/>
                <a:latin typeface="Arial" panose="020B0604020202020204" pitchFamily="34" charset="0"/>
              </a:rPr>
              <a:t>Provide clear career progression paths.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2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2200" b="1"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2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endParaRPr lang="en-US" altLang="en-US" sz="2200" b="1"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22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22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Address Work-Life Balance</a:t>
            </a:r>
            <a:r>
              <a:rPr kumimoji="0" lang="en-US" altLang="en-US" sz="2200" b="0" i="0" u="none" strike="noStrike" cap="none" normalizeH="0" baseline="0" dirty="0">
                <a:ln>
                  <a:noFill/>
                </a:ln>
                <a:solidFill>
                  <a:schemeClr val="tx1"/>
                </a:solidFill>
                <a:effectLst/>
                <a:latin typeface="Arial" panose="020B0604020202020204" pitchFamily="34" charset="0"/>
              </a:rPr>
              <a:t>:</a:t>
            </a:r>
          </a:p>
          <a:p>
            <a:pPr lvl="1" eaLnBrk="0" fontAlgn="base" hangingPunct="0">
              <a:spcBef>
                <a:spcPct val="0"/>
              </a:spcBef>
              <a:spcAft>
                <a:spcPct val="0"/>
              </a:spcAft>
              <a:buFontTx/>
              <a:buChar char="•"/>
            </a:pPr>
            <a:r>
              <a:rPr kumimoji="0" lang="en-US" altLang="en-US" sz="2200" b="0" i="0" u="none" strike="noStrike" cap="none" normalizeH="0" baseline="0" dirty="0">
                <a:ln>
                  <a:noFill/>
                </a:ln>
                <a:solidFill>
                  <a:schemeClr val="tx1"/>
                </a:solidFill>
                <a:effectLst/>
                <a:latin typeface="Arial" panose="020B0604020202020204" pitchFamily="34" charset="0"/>
              </a:rPr>
              <a:t>Minimize overtime workloads.</a:t>
            </a:r>
          </a:p>
          <a:p>
            <a:pPr lvl="1" eaLnBrk="0" fontAlgn="base" hangingPunct="0">
              <a:spcBef>
                <a:spcPct val="0"/>
              </a:spcBef>
              <a:spcAft>
                <a:spcPct val="0"/>
              </a:spcAft>
              <a:buFontTx/>
              <a:buChar char="•"/>
            </a:pPr>
            <a:r>
              <a:rPr kumimoji="0" lang="en-US" altLang="en-US" sz="2200" b="0" i="0" u="none" strike="noStrike" cap="none" normalizeH="0" baseline="0" dirty="0">
                <a:ln>
                  <a:noFill/>
                </a:ln>
                <a:solidFill>
                  <a:schemeClr val="tx1"/>
                </a:solidFill>
                <a:effectLst/>
                <a:latin typeface="Arial" panose="020B0604020202020204" pitchFamily="34" charset="0"/>
              </a:rPr>
              <a:t>Offer flexible work arrangements.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Support Single Employees</a:t>
            </a:r>
            <a:r>
              <a:rPr kumimoji="0" lang="en-US" altLang="en-US" sz="2200" b="0" i="0" u="none" strike="noStrike" cap="none" normalizeH="0" baseline="0" dirty="0">
                <a:ln>
                  <a:noFill/>
                </a:ln>
                <a:solidFill>
                  <a:schemeClr val="tx1"/>
                </a:solidFill>
                <a:effectLst/>
                <a:latin typeface="Arial" panose="020B0604020202020204" pitchFamily="34" charset="0"/>
              </a:rPr>
              <a:t>:</a:t>
            </a:r>
          </a:p>
          <a:p>
            <a:pPr lvl="1" eaLnBrk="0" fontAlgn="base" hangingPunct="0">
              <a:spcBef>
                <a:spcPct val="0"/>
              </a:spcBef>
              <a:spcAft>
                <a:spcPct val="0"/>
              </a:spcAft>
              <a:buFontTx/>
              <a:buChar char="•"/>
            </a:pPr>
            <a:r>
              <a:rPr kumimoji="0" lang="en-US" altLang="en-US" sz="2200" b="0" i="0" u="none" strike="noStrike" cap="none" normalizeH="0" baseline="0" dirty="0">
                <a:ln>
                  <a:noFill/>
                </a:ln>
                <a:solidFill>
                  <a:schemeClr val="tx1"/>
                </a:solidFill>
                <a:effectLst/>
                <a:latin typeface="Arial" panose="020B0604020202020204" pitchFamily="34" charset="0"/>
              </a:rPr>
              <a:t>Provide social engagement activities and work-life balance perks.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Tackle Income Gaps</a:t>
            </a:r>
            <a:r>
              <a:rPr kumimoji="0" lang="en-US" altLang="en-US" sz="2200" b="0" i="0" u="none" strike="noStrike" cap="none" normalizeH="0" baseline="0" dirty="0">
                <a:ln>
                  <a:noFill/>
                </a:ln>
                <a:solidFill>
                  <a:schemeClr val="tx1"/>
                </a:solidFill>
                <a:effectLst/>
                <a:latin typeface="Arial" panose="020B0604020202020204" pitchFamily="34" charset="0"/>
              </a:rPr>
              <a:t>:</a:t>
            </a:r>
          </a:p>
          <a:p>
            <a:pPr lvl="1" eaLnBrk="0" fontAlgn="base" hangingPunct="0">
              <a:spcBef>
                <a:spcPct val="0"/>
              </a:spcBef>
              <a:spcAft>
                <a:spcPct val="0"/>
              </a:spcAft>
              <a:buFontTx/>
              <a:buChar char="•"/>
            </a:pPr>
            <a:r>
              <a:rPr kumimoji="0" lang="en-US" altLang="en-US" sz="2200" b="0" i="0" u="none" strike="noStrike" cap="none" normalizeH="0" baseline="0" dirty="0">
                <a:ln>
                  <a:noFill/>
                </a:ln>
                <a:solidFill>
                  <a:schemeClr val="tx1"/>
                </a:solidFill>
                <a:effectLst/>
                <a:latin typeface="Arial" panose="020B0604020202020204" pitchFamily="34" charset="0"/>
              </a:rPr>
              <a:t>Align salaries with industry benchmarks.</a:t>
            </a:r>
          </a:p>
          <a:p>
            <a:pPr lvl="1" eaLnBrk="0" fontAlgn="base" hangingPunct="0">
              <a:spcBef>
                <a:spcPct val="0"/>
              </a:spcBef>
              <a:spcAft>
                <a:spcPct val="0"/>
              </a:spcAft>
              <a:buFontTx/>
              <a:buChar char="•"/>
            </a:pPr>
            <a:r>
              <a:rPr kumimoji="0" lang="en-US" altLang="en-US" sz="2200" b="0" i="0" u="none" strike="noStrike" cap="none" normalizeH="0" baseline="0" dirty="0">
                <a:ln>
                  <a:noFill/>
                </a:ln>
                <a:solidFill>
                  <a:schemeClr val="tx1"/>
                </a:solidFill>
                <a:effectLst/>
                <a:latin typeface="Arial" panose="020B0604020202020204" pitchFamily="34" charset="0"/>
              </a:rPr>
              <a:t>Introduce bonuses or rewards for target achievements.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Enhance Engagement and Satisfaction</a:t>
            </a:r>
            <a:r>
              <a:rPr kumimoji="0" lang="en-US" altLang="en-US" sz="2200" b="0" i="0" u="none" strike="noStrike" cap="none" normalizeH="0" baseline="0" dirty="0">
                <a:ln>
                  <a:noFill/>
                </a:ln>
                <a:solidFill>
                  <a:schemeClr val="tx1"/>
                </a:solidFill>
                <a:effectLst/>
                <a:latin typeface="Arial" panose="020B0604020202020204" pitchFamily="34" charset="0"/>
              </a:rPr>
              <a:t>:</a:t>
            </a:r>
          </a:p>
          <a:p>
            <a:pPr lvl="1" eaLnBrk="0" fontAlgn="base" hangingPunct="0">
              <a:spcBef>
                <a:spcPct val="0"/>
              </a:spcBef>
              <a:spcAft>
                <a:spcPct val="0"/>
              </a:spcAft>
              <a:buFontTx/>
              <a:buChar char="•"/>
            </a:pPr>
            <a:r>
              <a:rPr kumimoji="0" lang="en-US" altLang="en-US" sz="2200" b="0" i="0" u="none" strike="noStrike" cap="none" normalizeH="0" baseline="0" dirty="0">
                <a:ln>
                  <a:noFill/>
                </a:ln>
                <a:solidFill>
                  <a:schemeClr val="tx1"/>
                </a:solidFill>
                <a:effectLst/>
                <a:latin typeface="Arial" panose="020B0604020202020204" pitchFamily="34" charset="0"/>
              </a:rPr>
              <a:t>Strengthen onboarding programs and recognize employee contributions.</a:t>
            </a:r>
          </a:p>
          <a:p>
            <a:pPr lvl="1" eaLnBrk="0" fontAlgn="base" hangingPunct="0">
              <a:spcBef>
                <a:spcPct val="0"/>
              </a:spcBef>
              <a:spcAft>
                <a:spcPct val="0"/>
              </a:spcAft>
              <a:buFontTx/>
              <a:buChar char="•"/>
            </a:pPr>
            <a:r>
              <a:rPr kumimoji="0" lang="en-US" altLang="en-US" sz="2200" b="0" i="0" u="none" strike="noStrike" cap="none" normalizeH="0" baseline="0" dirty="0">
                <a:ln>
                  <a:noFill/>
                </a:ln>
                <a:solidFill>
                  <a:schemeClr val="tx1"/>
                </a:solidFill>
                <a:effectLst/>
                <a:latin typeface="Arial" panose="020B0604020202020204" pitchFamily="34" charset="0"/>
              </a:rPr>
              <a:t>Conduct regular surveys to address dissatisfaction proactively.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15196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79120" y="365760"/>
            <a:ext cx="12999720" cy="615553"/>
          </a:xfrm>
          <a:prstGeom prst="rect">
            <a:avLst/>
          </a:prstGeom>
          <a:noFill/>
        </p:spPr>
        <p:txBody>
          <a:bodyPr wrap="square" rtlCol="0">
            <a:spAutoFit/>
          </a:bodyPr>
          <a:lstStyle/>
          <a:p>
            <a:pPr algn="ctr"/>
            <a:r>
              <a:rPr lang="en-US" sz="3400" b="1" dirty="0">
                <a:solidFill>
                  <a:srgbClr val="5B2D29"/>
                </a:solidFill>
                <a:latin typeface="Arial" panose="020B0604020202020204" pitchFamily="34" charset="0"/>
                <a:cs typeface="Arial" panose="020B0604020202020204" pitchFamily="34" charset="0"/>
              </a:rPr>
              <a:t>CONCLUSION FOR HR ANALYSIS</a:t>
            </a:r>
            <a:endParaRPr lang="en-IN" sz="3400" b="1" dirty="0">
              <a:solidFill>
                <a:srgbClr val="5B2D29"/>
              </a:solidFill>
              <a:latin typeface="Arial" panose="020B0604020202020204" pitchFamily="34" charset="0"/>
              <a:cs typeface="Arial" panose="020B0604020202020204" pitchFamily="34" charset="0"/>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1400" y="1012091"/>
            <a:ext cx="3199447" cy="2910839"/>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rcRect l="5891" t="12247" r="7572" b="13578"/>
          <a:stretch/>
        </p:blipFill>
        <p:spPr>
          <a:xfrm>
            <a:off x="1" y="1"/>
            <a:ext cx="3568389" cy="1164296"/>
          </a:xfrm>
          <a:prstGeom prst="rect">
            <a:avLst/>
          </a:prstGeom>
        </p:spPr>
      </p:pic>
      <p:pic>
        <p:nvPicPr>
          <p:cNvPr id="2050" name="Picture 2" descr="Demystifying HR Analytics and Workforce ...">
            <a:extLst>
              <a:ext uri="{FF2B5EF4-FFF2-40B4-BE49-F238E27FC236}">
                <a16:creationId xmlns:a16="http://schemas.microsoft.com/office/drawing/2014/main" id="{DE0469F1-BD7A-60BF-03B2-9729CE6FDF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7359805"/>
            <a:ext cx="14630400" cy="869794"/>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1">
            <a:extLst>
              <a:ext uri="{FF2B5EF4-FFF2-40B4-BE49-F238E27FC236}">
                <a16:creationId xmlns:a16="http://schemas.microsoft.com/office/drawing/2014/main" id="{CBAB4130-CAB1-3B6C-E901-8C63717328E2}"/>
              </a:ext>
            </a:extLst>
          </p:cNvPr>
          <p:cNvSpPr>
            <a:spLocks noChangeArrowheads="1"/>
          </p:cNvSpPr>
          <p:nvPr/>
        </p:nvSpPr>
        <p:spPr bwMode="auto">
          <a:xfrm>
            <a:off x="412596" y="1815227"/>
            <a:ext cx="10638263" cy="48936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i="0" u="none" strike="noStrike" cap="none" normalizeH="0" baseline="0" dirty="0">
                <a:ln>
                  <a:noFill/>
                </a:ln>
                <a:solidFill>
                  <a:schemeClr val="tx1"/>
                </a:solidFill>
                <a:effectLst/>
                <a:latin typeface="Arial" panose="020B0604020202020204" pitchFamily="34" charset="0"/>
              </a:rPr>
              <a:t>Monthly Income, Age, and Total Working Years are key drivers of employee attrition.</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i="0" u="none" strike="noStrike" cap="none" normalizeH="0" baseline="0" dirty="0">
                <a:ln>
                  <a:noFill/>
                </a:ln>
                <a:solidFill>
                  <a:schemeClr val="tx1"/>
                </a:solidFill>
                <a:effectLst/>
                <a:latin typeface="Arial" panose="020B0604020202020204" pitchFamily="34" charset="0"/>
              </a:rPr>
              <a:t>Highest attrition rates in certain departments due to low monthly income and job dissatisfaction.</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i="0" u="none" strike="noStrike" cap="none" normalizeH="0" baseline="0" dirty="0">
                <a:ln>
                  <a:noFill/>
                </a:ln>
                <a:solidFill>
                  <a:schemeClr val="tx1"/>
                </a:solidFill>
                <a:effectLst/>
                <a:latin typeface="Arial" panose="020B0604020202020204" pitchFamily="34" charset="0"/>
              </a:rPr>
              <a:t>Single employees are at higher risk of leaving than married or divorced employees, especially in demanding roles.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i="0" u="none" strike="noStrike" cap="none" normalizeH="0" baseline="0" dirty="0">
                <a:ln>
                  <a:noFill/>
                </a:ln>
                <a:solidFill>
                  <a:schemeClr val="tx1"/>
                </a:solidFill>
                <a:effectLst/>
                <a:latin typeface="Arial" panose="020B0604020202020204" pitchFamily="34" charset="0"/>
              </a:rPr>
              <a:t>Frequent overtime increases likelihood of leaving by 2.93x.</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i="0" u="none" strike="noStrike" cap="none" normalizeH="0" baseline="0" dirty="0">
                <a:ln>
                  <a:noFill/>
                </a:ln>
                <a:solidFill>
                  <a:schemeClr val="tx1"/>
                </a:solidFill>
                <a:effectLst/>
                <a:latin typeface="Arial" panose="020B0604020202020204" pitchFamily="34" charset="0"/>
              </a:rPr>
              <a:t>Geographical Analysis identifies employee clusters for localized engagement and retention strategies.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i="0" u="none" strike="noStrike" cap="none" normalizeH="0" baseline="0" dirty="0">
                <a:ln>
                  <a:noFill/>
                </a:ln>
                <a:solidFill>
                  <a:schemeClr val="tx1"/>
                </a:solidFill>
                <a:effectLst/>
                <a:latin typeface="Arial" panose="020B0604020202020204" pitchFamily="34" charset="0"/>
              </a:rPr>
              <a:t>Employees with lower job satisfaction and shorter tenure are more likely to leave.</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i="0" u="none" strike="noStrike" cap="none" normalizeH="0" baseline="0" dirty="0">
                <a:ln>
                  <a:noFill/>
                </a:ln>
                <a:solidFill>
                  <a:schemeClr val="tx1"/>
                </a:solidFill>
                <a:effectLst/>
                <a:latin typeface="Arial" panose="020B0604020202020204" pitchFamily="34" charset="0"/>
              </a:rPr>
              <a:t>Recommendations include revising compensation packages, reducing overtime, enhancing work-life balance, and tailoring retention strategies.</a:t>
            </a:r>
          </a:p>
        </p:txBody>
      </p:sp>
    </p:spTree>
    <p:extLst>
      <p:ext uri="{BB962C8B-B14F-4D97-AF65-F5344CB8AC3E}">
        <p14:creationId xmlns:p14="http://schemas.microsoft.com/office/powerpoint/2010/main" val="12754097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0947DE1-6D0E-3FB6-B1C1-BB597898E61D}"/>
              </a:ext>
            </a:extLst>
          </p:cNvPr>
          <p:cNvSpPr txBox="1"/>
          <p:nvPr/>
        </p:nvSpPr>
        <p:spPr>
          <a:xfrm>
            <a:off x="4251960" y="3683913"/>
            <a:ext cx="6126480" cy="861774"/>
          </a:xfrm>
          <a:prstGeom prst="rect">
            <a:avLst/>
          </a:prstGeom>
          <a:noFill/>
        </p:spPr>
        <p:txBody>
          <a:bodyPr wrap="square" rtlCol="0">
            <a:spAutoFit/>
          </a:bodyPr>
          <a:lstStyle/>
          <a:p>
            <a:pPr algn="ctr"/>
            <a:r>
              <a:rPr lang="en-US" sz="5000" b="1" dirty="0">
                <a:solidFill>
                  <a:srgbClr val="5B2D29"/>
                </a:solidFill>
                <a:latin typeface="Arial" panose="020B0604020202020204" pitchFamily="34" charset="0"/>
                <a:cs typeface="Arial" panose="020B0604020202020204" pitchFamily="34" charset="0"/>
              </a:rPr>
              <a:t>THANK YOU!!</a:t>
            </a:r>
          </a:p>
        </p:txBody>
      </p:sp>
      <p:pic>
        <p:nvPicPr>
          <p:cNvPr id="3" name="Picture 2" descr="Demystifying HR Analytics and Workforce ...">
            <a:extLst>
              <a:ext uri="{FF2B5EF4-FFF2-40B4-BE49-F238E27FC236}">
                <a16:creationId xmlns:a16="http://schemas.microsoft.com/office/drawing/2014/main" id="{3AB62AD7-EF7C-AB6B-EE2C-880900DA28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7359805"/>
            <a:ext cx="14630400" cy="8697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21816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E3C5AEE-20E7-9EBF-8220-851808B9A69F}"/>
              </a:ext>
            </a:extLst>
          </p:cNvPr>
          <p:cNvSpPr txBox="1"/>
          <p:nvPr/>
        </p:nvSpPr>
        <p:spPr>
          <a:xfrm>
            <a:off x="2620536" y="947854"/>
            <a:ext cx="8207298" cy="6432530"/>
          </a:xfrm>
          <a:prstGeom prst="rect">
            <a:avLst/>
          </a:prstGeom>
          <a:noFill/>
        </p:spPr>
        <p:txBody>
          <a:bodyPr wrap="square">
            <a:spAutoFit/>
          </a:bodyPr>
          <a:lstStyle/>
          <a:p>
            <a:r>
              <a:rPr lang="en-US" sz="3200" b="1" dirty="0">
                <a:highlight>
                  <a:srgbClr val="FFFF00"/>
                </a:highlight>
              </a:rPr>
              <a:t>Test slide//</a:t>
            </a:r>
          </a:p>
          <a:p>
            <a:endParaRPr lang="en-US" sz="2000" dirty="0"/>
          </a:p>
          <a:p>
            <a:endParaRPr lang="en-US" sz="2000" dirty="0"/>
          </a:p>
          <a:p>
            <a:endParaRPr lang="en-US" sz="2000" dirty="0"/>
          </a:p>
          <a:p>
            <a:r>
              <a:rPr lang="en-US" sz="2000" b="1" dirty="0">
                <a:solidFill>
                  <a:srgbClr val="FF0000"/>
                </a:solidFill>
              </a:rPr>
              <a:t>slide 11                    </a:t>
            </a:r>
            <a:r>
              <a:rPr lang="en-US" sz="2000" dirty="0"/>
              <a:t>The Key Influencers chart shows factors increasing the likelihood of employees being single:</a:t>
            </a:r>
          </a:p>
          <a:p>
            <a:endParaRPr lang="en-US" sz="2000" dirty="0"/>
          </a:p>
          <a:p>
            <a:r>
              <a:rPr lang="en-US" sz="2000" dirty="0"/>
              <a:t>Age: Younger employees (≤15 years) are 3.21x more likely to be single, and those aged 15–20 are 1.57x more likely.</a:t>
            </a:r>
          </a:p>
          <a:p>
            <a:r>
              <a:rPr lang="en-US" sz="2000" dirty="0"/>
              <a:t>Tenure: Newer employees (tenure ≤ 0 years) are 2.05x more likely to be single.</a:t>
            </a:r>
          </a:p>
          <a:p>
            <a:endParaRPr lang="en-US" sz="2000" dirty="0"/>
          </a:p>
          <a:p>
            <a:r>
              <a:rPr lang="en-US" sz="2000" dirty="0"/>
              <a:t>Job Role: Sales Representatives (1.47x) and Research Scientists (1.20x) are more likely to be single.</a:t>
            </a:r>
          </a:p>
          <a:p>
            <a:r>
              <a:rPr lang="en-US" sz="2000" dirty="0"/>
              <a:t>Experience: Employees with ≤11 total working years are 1.26x more likely to be single.</a:t>
            </a:r>
          </a:p>
          <a:p>
            <a:endParaRPr lang="en-US" sz="2000" dirty="0"/>
          </a:p>
          <a:p>
            <a:r>
              <a:rPr lang="en-US" sz="2000" dirty="0"/>
              <a:t>Growth Focus: Higher Tenure and Growth Scores (3.33) correlate with a 1.26x increase in being </a:t>
            </a:r>
            <a:r>
              <a:rPr lang="en-US" sz="2000" dirty="0" err="1"/>
              <a:t>single.Younger</a:t>
            </a:r>
            <a:r>
              <a:rPr lang="en-US" sz="2000" dirty="0"/>
              <a:t>, early-career employees are more likely to be single, reflecting their career and life stage.</a:t>
            </a:r>
            <a:endParaRPr lang="en-IN" sz="2000" dirty="0"/>
          </a:p>
        </p:txBody>
      </p:sp>
    </p:spTree>
    <p:extLst>
      <p:ext uri="{BB962C8B-B14F-4D97-AF65-F5344CB8AC3E}">
        <p14:creationId xmlns:p14="http://schemas.microsoft.com/office/powerpoint/2010/main" val="14943041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57488"/>
          </a:xfrm>
          <a:prstGeom prst="rect">
            <a:avLst/>
          </a:prstGeom>
        </p:spPr>
      </p:pic>
      <p:sp>
        <p:nvSpPr>
          <p:cNvPr id="3" name="Text 0"/>
          <p:cNvSpPr/>
          <p:nvPr/>
        </p:nvSpPr>
        <p:spPr>
          <a:xfrm>
            <a:off x="772120" y="3535085"/>
            <a:ext cx="5190649" cy="648891"/>
          </a:xfrm>
          <a:prstGeom prst="rect">
            <a:avLst/>
          </a:prstGeom>
          <a:noFill/>
          <a:ln/>
        </p:spPr>
        <p:txBody>
          <a:bodyPr wrap="none" lIns="0" tIns="0" rIns="0" bIns="0" rtlCol="0" anchor="t"/>
          <a:lstStyle/>
          <a:p>
            <a:pPr marL="0" indent="0">
              <a:lnSpc>
                <a:spcPts val="5100"/>
              </a:lnSpc>
              <a:buNone/>
            </a:pPr>
            <a:r>
              <a:rPr lang="en-US" sz="4050" kern="0" spc="-82" dirty="0">
                <a:solidFill>
                  <a:srgbClr val="000000"/>
                </a:solidFill>
                <a:latin typeface="Source Serif Pro Semi Bold" pitchFamily="34" charset="0"/>
                <a:ea typeface="Source Serif Pro Semi Bold" pitchFamily="34" charset="-122"/>
                <a:cs typeface="Source Serif Pro Semi Bold" pitchFamily="34" charset="-120"/>
              </a:rPr>
              <a:t>About the Project</a:t>
            </a:r>
            <a:endParaRPr lang="en-US" sz="4050" dirty="0"/>
          </a:p>
        </p:txBody>
      </p:sp>
      <p:sp>
        <p:nvSpPr>
          <p:cNvPr id="4" name="Text 1"/>
          <p:cNvSpPr/>
          <p:nvPr/>
        </p:nvSpPr>
        <p:spPr>
          <a:xfrm>
            <a:off x="772120" y="4514850"/>
            <a:ext cx="13086159" cy="352901"/>
          </a:xfrm>
          <a:prstGeom prst="rect">
            <a:avLst/>
          </a:prstGeom>
          <a:noFill/>
          <a:ln/>
        </p:spPr>
        <p:txBody>
          <a:bodyPr wrap="non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The HR Analytics Dashboard offers a comprehensive overview of key HR metrics and trends.</a:t>
            </a:r>
            <a:endParaRPr lang="en-US" sz="1700" dirty="0"/>
          </a:p>
        </p:txBody>
      </p:sp>
      <p:sp>
        <p:nvSpPr>
          <p:cNvPr id="5" name="Shape 2"/>
          <p:cNvSpPr/>
          <p:nvPr/>
        </p:nvSpPr>
        <p:spPr>
          <a:xfrm>
            <a:off x="772120" y="5364004"/>
            <a:ext cx="496253" cy="496253"/>
          </a:xfrm>
          <a:prstGeom prst="roundRect">
            <a:avLst>
              <a:gd name="adj" fmla="val 18671"/>
            </a:avLst>
          </a:prstGeom>
          <a:solidFill>
            <a:srgbClr val="F0D4F7"/>
          </a:solidFill>
          <a:ln w="7620">
            <a:solidFill>
              <a:srgbClr val="D6BADD"/>
            </a:solidFill>
            <a:prstDash val="solid"/>
          </a:ln>
        </p:spPr>
      </p:sp>
      <p:sp>
        <p:nvSpPr>
          <p:cNvPr id="6" name="Text 3"/>
          <p:cNvSpPr/>
          <p:nvPr/>
        </p:nvSpPr>
        <p:spPr>
          <a:xfrm>
            <a:off x="942380" y="5456396"/>
            <a:ext cx="155734" cy="311468"/>
          </a:xfrm>
          <a:prstGeom prst="rect">
            <a:avLst/>
          </a:prstGeom>
          <a:noFill/>
          <a:ln/>
        </p:spPr>
        <p:txBody>
          <a:bodyPr wrap="none" lIns="0" tIns="0" rIns="0" bIns="0" rtlCol="0" anchor="t"/>
          <a:lstStyle/>
          <a:p>
            <a:pPr marL="0" indent="0" algn="ctr">
              <a:lnSpc>
                <a:spcPts val="2450"/>
              </a:lnSpc>
              <a:buNone/>
            </a:pPr>
            <a:r>
              <a:rPr lang="en-US" sz="2450" kern="0" spc="-49" dirty="0">
                <a:solidFill>
                  <a:srgbClr val="272525"/>
                </a:solidFill>
                <a:latin typeface="Source Serif Pro Semi Bold" pitchFamily="34" charset="0"/>
                <a:ea typeface="Source Serif Pro Semi Bold" pitchFamily="34" charset="-122"/>
                <a:cs typeface="Source Serif Pro Semi Bold" pitchFamily="34" charset="-120"/>
              </a:rPr>
              <a:t>1</a:t>
            </a:r>
            <a:endParaRPr lang="en-US" sz="2450" dirty="0"/>
          </a:p>
        </p:txBody>
      </p:sp>
      <p:sp>
        <p:nvSpPr>
          <p:cNvPr id="7" name="Text 4"/>
          <p:cNvSpPr/>
          <p:nvPr/>
        </p:nvSpPr>
        <p:spPr>
          <a:xfrm>
            <a:off x="1488877" y="5364004"/>
            <a:ext cx="2595324" cy="324445"/>
          </a:xfrm>
          <a:prstGeom prst="rect">
            <a:avLst/>
          </a:prstGeom>
          <a:noFill/>
          <a:ln/>
        </p:spPr>
        <p:txBody>
          <a:bodyPr wrap="none" lIns="0" tIns="0" rIns="0" bIns="0" rtlCol="0" anchor="t"/>
          <a:lstStyle/>
          <a:p>
            <a:pPr marL="0" indent="0">
              <a:lnSpc>
                <a:spcPts val="2550"/>
              </a:lnSpc>
              <a:buNone/>
            </a:pPr>
            <a:r>
              <a:rPr lang="en-US" sz="2000" kern="0" spc="-41" dirty="0">
                <a:solidFill>
                  <a:srgbClr val="272525"/>
                </a:solidFill>
                <a:latin typeface="Source Serif Pro Semi Bold" pitchFamily="34" charset="0"/>
                <a:ea typeface="Source Serif Pro Semi Bold" pitchFamily="34" charset="-122"/>
                <a:cs typeface="Source Serif Pro Semi Bold" pitchFamily="34" charset="-120"/>
              </a:rPr>
              <a:t>Employee Count</a:t>
            </a:r>
            <a:endParaRPr lang="en-US" sz="2000" dirty="0"/>
          </a:p>
        </p:txBody>
      </p:sp>
      <p:sp>
        <p:nvSpPr>
          <p:cNvPr id="8" name="Text 5"/>
          <p:cNvSpPr/>
          <p:nvPr/>
        </p:nvSpPr>
        <p:spPr>
          <a:xfrm>
            <a:off x="1488877" y="5820728"/>
            <a:ext cx="5716072" cy="352901"/>
          </a:xfrm>
          <a:prstGeom prst="rect">
            <a:avLst/>
          </a:prstGeom>
          <a:noFill/>
          <a:ln/>
        </p:spPr>
        <p:txBody>
          <a:bodyPr wrap="non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Provides a snapshot of the total number of employees.</a:t>
            </a:r>
            <a:endParaRPr lang="en-US" sz="1700" dirty="0"/>
          </a:p>
        </p:txBody>
      </p:sp>
      <p:sp>
        <p:nvSpPr>
          <p:cNvPr id="9" name="Shape 6"/>
          <p:cNvSpPr/>
          <p:nvPr/>
        </p:nvSpPr>
        <p:spPr>
          <a:xfrm>
            <a:off x="7425452" y="5364004"/>
            <a:ext cx="496253" cy="496253"/>
          </a:xfrm>
          <a:prstGeom prst="roundRect">
            <a:avLst>
              <a:gd name="adj" fmla="val 18671"/>
            </a:avLst>
          </a:prstGeom>
          <a:solidFill>
            <a:srgbClr val="F0D4F7"/>
          </a:solidFill>
          <a:ln w="7620">
            <a:solidFill>
              <a:srgbClr val="D6BADD"/>
            </a:solidFill>
            <a:prstDash val="solid"/>
          </a:ln>
        </p:spPr>
      </p:sp>
      <p:sp>
        <p:nvSpPr>
          <p:cNvPr id="10" name="Text 7"/>
          <p:cNvSpPr/>
          <p:nvPr/>
        </p:nvSpPr>
        <p:spPr>
          <a:xfrm>
            <a:off x="7595711" y="5456396"/>
            <a:ext cx="155734" cy="311468"/>
          </a:xfrm>
          <a:prstGeom prst="rect">
            <a:avLst/>
          </a:prstGeom>
          <a:noFill/>
          <a:ln/>
        </p:spPr>
        <p:txBody>
          <a:bodyPr wrap="none" lIns="0" tIns="0" rIns="0" bIns="0" rtlCol="0" anchor="t"/>
          <a:lstStyle/>
          <a:p>
            <a:pPr marL="0" indent="0" algn="ctr">
              <a:lnSpc>
                <a:spcPts val="2450"/>
              </a:lnSpc>
              <a:buNone/>
            </a:pPr>
            <a:r>
              <a:rPr lang="en-US" sz="2450" kern="0" spc="-49" dirty="0">
                <a:solidFill>
                  <a:srgbClr val="272525"/>
                </a:solidFill>
                <a:latin typeface="Source Serif Pro Semi Bold" pitchFamily="34" charset="0"/>
                <a:ea typeface="Source Serif Pro Semi Bold" pitchFamily="34" charset="-122"/>
                <a:cs typeface="Source Serif Pro Semi Bold" pitchFamily="34" charset="-120"/>
              </a:rPr>
              <a:t>2</a:t>
            </a:r>
            <a:endParaRPr lang="en-US" sz="2450" dirty="0"/>
          </a:p>
        </p:txBody>
      </p:sp>
      <p:sp>
        <p:nvSpPr>
          <p:cNvPr id="11" name="Text 8"/>
          <p:cNvSpPr/>
          <p:nvPr/>
        </p:nvSpPr>
        <p:spPr>
          <a:xfrm>
            <a:off x="8142208" y="5364004"/>
            <a:ext cx="2595324" cy="324445"/>
          </a:xfrm>
          <a:prstGeom prst="rect">
            <a:avLst/>
          </a:prstGeom>
          <a:noFill/>
          <a:ln/>
        </p:spPr>
        <p:txBody>
          <a:bodyPr wrap="none" lIns="0" tIns="0" rIns="0" bIns="0" rtlCol="0" anchor="t"/>
          <a:lstStyle/>
          <a:p>
            <a:pPr marL="0" indent="0">
              <a:lnSpc>
                <a:spcPts val="2550"/>
              </a:lnSpc>
              <a:buNone/>
            </a:pPr>
            <a:r>
              <a:rPr lang="en-US" sz="2000" kern="0" spc="-41" dirty="0">
                <a:solidFill>
                  <a:srgbClr val="272525"/>
                </a:solidFill>
                <a:latin typeface="Source Serif Pro Semi Bold" pitchFamily="34" charset="0"/>
                <a:ea typeface="Source Serif Pro Semi Bold" pitchFamily="34" charset="-122"/>
                <a:cs typeface="Source Serif Pro Semi Bold" pitchFamily="34" charset="-120"/>
              </a:rPr>
              <a:t>Attrition Trends</a:t>
            </a:r>
            <a:endParaRPr lang="en-US" sz="2000" dirty="0"/>
          </a:p>
        </p:txBody>
      </p:sp>
      <p:sp>
        <p:nvSpPr>
          <p:cNvPr id="12" name="Text 9"/>
          <p:cNvSpPr/>
          <p:nvPr/>
        </p:nvSpPr>
        <p:spPr>
          <a:xfrm>
            <a:off x="8142208" y="5820728"/>
            <a:ext cx="5716072" cy="352901"/>
          </a:xfrm>
          <a:prstGeom prst="rect">
            <a:avLst/>
          </a:prstGeom>
          <a:noFill/>
          <a:ln/>
        </p:spPr>
        <p:txBody>
          <a:bodyPr wrap="non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Shows the number and rate of employees leaving the company.</a:t>
            </a:r>
            <a:endParaRPr lang="en-US" sz="1700" dirty="0"/>
          </a:p>
        </p:txBody>
      </p:sp>
      <p:sp>
        <p:nvSpPr>
          <p:cNvPr id="13" name="Shape 10"/>
          <p:cNvSpPr/>
          <p:nvPr/>
        </p:nvSpPr>
        <p:spPr>
          <a:xfrm>
            <a:off x="772120" y="6642259"/>
            <a:ext cx="496253" cy="496253"/>
          </a:xfrm>
          <a:prstGeom prst="roundRect">
            <a:avLst>
              <a:gd name="adj" fmla="val 18671"/>
            </a:avLst>
          </a:prstGeom>
          <a:solidFill>
            <a:srgbClr val="F0D4F7"/>
          </a:solidFill>
          <a:ln w="7620">
            <a:solidFill>
              <a:srgbClr val="D6BADD"/>
            </a:solidFill>
            <a:prstDash val="solid"/>
          </a:ln>
        </p:spPr>
      </p:sp>
      <p:sp>
        <p:nvSpPr>
          <p:cNvPr id="14" name="Text 11"/>
          <p:cNvSpPr/>
          <p:nvPr/>
        </p:nvSpPr>
        <p:spPr>
          <a:xfrm>
            <a:off x="942380" y="6734651"/>
            <a:ext cx="155734" cy="311468"/>
          </a:xfrm>
          <a:prstGeom prst="rect">
            <a:avLst/>
          </a:prstGeom>
          <a:noFill/>
          <a:ln/>
        </p:spPr>
        <p:txBody>
          <a:bodyPr wrap="none" lIns="0" tIns="0" rIns="0" bIns="0" rtlCol="0" anchor="t"/>
          <a:lstStyle/>
          <a:p>
            <a:pPr marL="0" indent="0" algn="ctr">
              <a:lnSpc>
                <a:spcPts val="2450"/>
              </a:lnSpc>
              <a:buNone/>
            </a:pPr>
            <a:r>
              <a:rPr lang="en-US" sz="2450" kern="0" spc="-49" dirty="0">
                <a:solidFill>
                  <a:srgbClr val="272525"/>
                </a:solidFill>
                <a:latin typeface="Source Serif Pro Semi Bold" pitchFamily="34" charset="0"/>
                <a:ea typeface="Source Serif Pro Semi Bold" pitchFamily="34" charset="-122"/>
                <a:cs typeface="Source Serif Pro Semi Bold" pitchFamily="34" charset="-120"/>
              </a:rPr>
              <a:t>3</a:t>
            </a:r>
            <a:endParaRPr lang="en-US" sz="2450" dirty="0"/>
          </a:p>
        </p:txBody>
      </p:sp>
      <p:sp>
        <p:nvSpPr>
          <p:cNvPr id="15" name="Text 12"/>
          <p:cNvSpPr/>
          <p:nvPr/>
        </p:nvSpPr>
        <p:spPr>
          <a:xfrm>
            <a:off x="1488877" y="6642259"/>
            <a:ext cx="2595324" cy="324445"/>
          </a:xfrm>
          <a:prstGeom prst="rect">
            <a:avLst/>
          </a:prstGeom>
          <a:noFill/>
          <a:ln/>
        </p:spPr>
        <p:txBody>
          <a:bodyPr wrap="none" lIns="0" tIns="0" rIns="0" bIns="0" rtlCol="0" anchor="t"/>
          <a:lstStyle/>
          <a:p>
            <a:pPr marL="0" indent="0">
              <a:lnSpc>
                <a:spcPts val="2550"/>
              </a:lnSpc>
              <a:buNone/>
            </a:pPr>
            <a:r>
              <a:rPr lang="en-US" sz="2000" kern="0" spc="-41" dirty="0">
                <a:solidFill>
                  <a:srgbClr val="272525"/>
                </a:solidFill>
                <a:latin typeface="Source Serif Pro Semi Bold" pitchFamily="34" charset="0"/>
                <a:ea typeface="Source Serif Pro Semi Bold" pitchFamily="34" charset="-122"/>
                <a:cs typeface="Source Serif Pro Semi Bold" pitchFamily="34" charset="-120"/>
              </a:rPr>
              <a:t>Demographics</a:t>
            </a:r>
            <a:endParaRPr lang="en-US" sz="2000" dirty="0"/>
          </a:p>
        </p:txBody>
      </p:sp>
      <p:sp>
        <p:nvSpPr>
          <p:cNvPr id="16" name="Text 13"/>
          <p:cNvSpPr/>
          <p:nvPr/>
        </p:nvSpPr>
        <p:spPr>
          <a:xfrm>
            <a:off x="1488877" y="7098983"/>
            <a:ext cx="5716072" cy="352901"/>
          </a:xfrm>
          <a:prstGeom prst="rect">
            <a:avLst/>
          </a:prstGeom>
          <a:noFill/>
          <a:ln/>
        </p:spPr>
        <p:txBody>
          <a:bodyPr wrap="non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Provides insights into employee age, gender, and education.</a:t>
            </a:r>
            <a:endParaRPr lang="en-US" sz="1700" dirty="0"/>
          </a:p>
        </p:txBody>
      </p:sp>
      <p:sp>
        <p:nvSpPr>
          <p:cNvPr id="17" name="Shape 14"/>
          <p:cNvSpPr/>
          <p:nvPr/>
        </p:nvSpPr>
        <p:spPr>
          <a:xfrm>
            <a:off x="7425452" y="6642259"/>
            <a:ext cx="496253" cy="496253"/>
          </a:xfrm>
          <a:prstGeom prst="roundRect">
            <a:avLst>
              <a:gd name="adj" fmla="val 18671"/>
            </a:avLst>
          </a:prstGeom>
          <a:solidFill>
            <a:srgbClr val="F0D4F7"/>
          </a:solidFill>
          <a:ln w="7620">
            <a:solidFill>
              <a:srgbClr val="D6BADD"/>
            </a:solidFill>
            <a:prstDash val="solid"/>
          </a:ln>
        </p:spPr>
      </p:sp>
      <p:sp>
        <p:nvSpPr>
          <p:cNvPr id="18" name="Text 15"/>
          <p:cNvSpPr/>
          <p:nvPr/>
        </p:nvSpPr>
        <p:spPr>
          <a:xfrm>
            <a:off x="7595711" y="6734651"/>
            <a:ext cx="155734" cy="311468"/>
          </a:xfrm>
          <a:prstGeom prst="rect">
            <a:avLst/>
          </a:prstGeom>
          <a:noFill/>
          <a:ln/>
        </p:spPr>
        <p:txBody>
          <a:bodyPr wrap="none" lIns="0" tIns="0" rIns="0" bIns="0" rtlCol="0" anchor="t"/>
          <a:lstStyle/>
          <a:p>
            <a:pPr marL="0" indent="0" algn="ctr">
              <a:lnSpc>
                <a:spcPts val="2450"/>
              </a:lnSpc>
              <a:buNone/>
            </a:pPr>
            <a:r>
              <a:rPr lang="en-US" sz="2450" kern="0" spc="-49" dirty="0">
                <a:solidFill>
                  <a:srgbClr val="272525"/>
                </a:solidFill>
                <a:latin typeface="Source Serif Pro Semi Bold" pitchFamily="34" charset="0"/>
                <a:ea typeface="Source Serif Pro Semi Bold" pitchFamily="34" charset="-122"/>
                <a:cs typeface="Source Serif Pro Semi Bold" pitchFamily="34" charset="-120"/>
              </a:rPr>
              <a:t>4</a:t>
            </a:r>
            <a:endParaRPr lang="en-US" sz="2450" dirty="0"/>
          </a:p>
        </p:txBody>
      </p:sp>
      <p:sp>
        <p:nvSpPr>
          <p:cNvPr id="19" name="Text 16"/>
          <p:cNvSpPr/>
          <p:nvPr/>
        </p:nvSpPr>
        <p:spPr>
          <a:xfrm>
            <a:off x="8142208" y="6642259"/>
            <a:ext cx="2595324" cy="324445"/>
          </a:xfrm>
          <a:prstGeom prst="rect">
            <a:avLst/>
          </a:prstGeom>
          <a:noFill/>
          <a:ln/>
        </p:spPr>
        <p:txBody>
          <a:bodyPr wrap="none" lIns="0" tIns="0" rIns="0" bIns="0" rtlCol="0" anchor="t"/>
          <a:lstStyle/>
          <a:p>
            <a:pPr marL="0" indent="0">
              <a:lnSpc>
                <a:spcPts val="2550"/>
              </a:lnSpc>
              <a:buNone/>
            </a:pPr>
            <a:r>
              <a:rPr lang="en-US" sz="2000" kern="0" spc="-41" dirty="0">
                <a:solidFill>
                  <a:srgbClr val="272525"/>
                </a:solidFill>
                <a:latin typeface="Source Serif Pro Semi Bold" pitchFamily="34" charset="0"/>
                <a:ea typeface="Source Serif Pro Semi Bold" pitchFamily="34" charset="-122"/>
                <a:cs typeface="Source Serif Pro Semi Bold" pitchFamily="34" charset="-120"/>
              </a:rPr>
              <a:t>Job Satisfaction</a:t>
            </a:r>
            <a:endParaRPr lang="en-US" sz="2000" dirty="0"/>
          </a:p>
        </p:txBody>
      </p:sp>
      <p:sp>
        <p:nvSpPr>
          <p:cNvPr id="20" name="Text 17"/>
          <p:cNvSpPr/>
          <p:nvPr/>
        </p:nvSpPr>
        <p:spPr>
          <a:xfrm>
            <a:off x="8142208" y="7098983"/>
            <a:ext cx="5716072" cy="352901"/>
          </a:xfrm>
          <a:prstGeom prst="rect">
            <a:avLst/>
          </a:prstGeom>
          <a:noFill/>
          <a:ln/>
        </p:spPr>
        <p:txBody>
          <a:bodyPr wrap="non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Reveals employee satisfaction levels across different roles.</a:t>
            </a:r>
            <a:endParaRPr lang="en-US" sz="1700" dirty="0"/>
          </a:p>
        </p:txBody>
      </p:sp>
      <p:pic>
        <p:nvPicPr>
          <p:cNvPr id="4098" name="Picture 2" descr="Line GIFs - Get the best gif on GIFER">
            <a:extLst>
              <a:ext uri="{FF2B5EF4-FFF2-40B4-BE49-F238E27FC236}">
                <a16:creationId xmlns:a16="http://schemas.microsoft.com/office/drawing/2014/main" id="{BC56E115-A4ED-5364-2F48-A74E88E300A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2120" y="3408915"/>
            <a:ext cx="3521100" cy="1720774"/>
          </a:xfrm>
          <a:prstGeom prst="rect">
            <a:avLst/>
          </a:prstGeom>
          <a:noFill/>
          <a:extLst>
            <a:ext uri="{909E8E84-426E-40DD-AFC4-6F175D3DCCD1}">
              <a14:hiddenFill xmlns:a14="http://schemas.microsoft.com/office/drawing/2010/main">
                <a:solidFill>
                  <a:srgbClr val="FFFFFF"/>
                </a:solidFill>
              </a14:hiddenFill>
            </a:ext>
          </a:extLst>
        </p:spPr>
      </p:pic>
      <p:sp>
        <p:nvSpPr>
          <p:cNvPr id="21" name="Isosceles Triangle 20">
            <a:extLst>
              <a:ext uri="{FF2B5EF4-FFF2-40B4-BE49-F238E27FC236}">
                <a16:creationId xmlns:a16="http://schemas.microsoft.com/office/drawing/2014/main" id="{2FB01E22-EB0E-6D72-C274-01073DA604DE}"/>
              </a:ext>
            </a:extLst>
          </p:cNvPr>
          <p:cNvSpPr/>
          <p:nvPr/>
        </p:nvSpPr>
        <p:spPr>
          <a:xfrm rot="16200000">
            <a:off x="12667784" y="6250152"/>
            <a:ext cx="1761893" cy="1873404"/>
          </a:xfrm>
          <a:prstGeom prst="triangle">
            <a:avLst>
              <a:gd name="adj" fmla="val 0"/>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51684" y="2951734"/>
            <a:ext cx="5632490" cy="704017"/>
          </a:xfrm>
          <a:prstGeom prst="rect">
            <a:avLst/>
          </a:prstGeom>
          <a:noFill/>
          <a:ln/>
        </p:spPr>
        <p:txBody>
          <a:bodyPr wrap="none" lIns="0" tIns="0" rIns="0" bIns="0" rtlCol="0" anchor="t"/>
          <a:lstStyle/>
          <a:p>
            <a:pPr marL="0" indent="0">
              <a:lnSpc>
                <a:spcPts val="5500"/>
              </a:lnSpc>
              <a:buNone/>
            </a:pPr>
            <a:r>
              <a:rPr lang="en-US" sz="4000" kern="0" spc="-89" dirty="0">
                <a:solidFill>
                  <a:srgbClr val="000000"/>
                </a:solidFill>
                <a:highlight>
                  <a:srgbClr val="00FF00"/>
                </a:highlight>
                <a:latin typeface="Source Serif Pro Semi Bold" pitchFamily="34" charset="0"/>
                <a:ea typeface="Source Serif Pro Semi Bold" pitchFamily="34" charset="-122"/>
                <a:cs typeface="Source Serif Pro Semi Bold" pitchFamily="34" charset="-120"/>
              </a:rPr>
              <a:t>Technologies Used</a:t>
            </a:r>
            <a:endParaRPr lang="en-US" sz="4000" dirty="0">
              <a:highlight>
                <a:srgbClr val="00FF00"/>
              </a:highlight>
            </a:endParaRPr>
          </a:p>
        </p:txBody>
      </p:sp>
      <p:sp>
        <p:nvSpPr>
          <p:cNvPr id="3" name="Text 1"/>
          <p:cNvSpPr/>
          <p:nvPr/>
        </p:nvSpPr>
        <p:spPr>
          <a:xfrm>
            <a:off x="628032" y="3810165"/>
            <a:ext cx="12954952" cy="383024"/>
          </a:xfrm>
          <a:prstGeom prst="rect">
            <a:avLst/>
          </a:prstGeom>
          <a:noFill/>
          <a:ln/>
        </p:spPr>
        <p:txBody>
          <a:bodyPr wrap="non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The project utilizes Power BI and Excel to create interactive and insightful visualizations.</a:t>
            </a:r>
            <a:endParaRPr lang="en-US" sz="1850" dirty="0"/>
          </a:p>
        </p:txBody>
      </p:sp>
      <p:sp>
        <p:nvSpPr>
          <p:cNvPr id="4" name="Text 2"/>
          <p:cNvSpPr/>
          <p:nvPr/>
        </p:nvSpPr>
        <p:spPr>
          <a:xfrm>
            <a:off x="739544" y="4754715"/>
            <a:ext cx="2816185" cy="351949"/>
          </a:xfrm>
          <a:prstGeom prst="rect">
            <a:avLst/>
          </a:prstGeom>
          <a:noFill/>
          <a:ln/>
        </p:spPr>
        <p:txBody>
          <a:bodyPr wrap="none" lIns="0" tIns="0" rIns="0" bIns="0" rtlCol="0" anchor="t"/>
          <a:lstStyle/>
          <a:p>
            <a:pPr marL="0" indent="0">
              <a:lnSpc>
                <a:spcPts val="2750"/>
              </a:lnSpc>
              <a:buNone/>
            </a:pPr>
            <a:r>
              <a:rPr lang="en-US" sz="4000" b="1" kern="0" spc="-44" dirty="0">
                <a:solidFill>
                  <a:srgbClr val="000000"/>
                </a:solidFill>
                <a:highlight>
                  <a:srgbClr val="FFFF00"/>
                </a:highlight>
                <a:latin typeface="Source Serif Pro Semi Bold" pitchFamily="34" charset="0"/>
                <a:ea typeface="Source Serif Pro Semi Bold" pitchFamily="34" charset="-122"/>
                <a:cs typeface="Source Serif Pro Semi Bold" pitchFamily="34" charset="-120"/>
              </a:rPr>
              <a:t>Power BI</a:t>
            </a:r>
            <a:endParaRPr lang="en-US" sz="4000" b="1" dirty="0">
              <a:highlight>
                <a:srgbClr val="FFFF00"/>
              </a:highlight>
            </a:endParaRPr>
          </a:p>
        </p:txBody>
      </p:sp>
      <p:sp>
        <p:nvSpPr>
          <p:cNvPr id="5" name="Text 3"/>
          <p:cNvSpPr/>
          <p:nvPr/>
        </p:nvSpPr>
        <p:spPr>
          <a:xfrm>
            <a:off x="627972" y="5415491"/>
            <a:ext cx="6185535" cy="766048"/>
          </a:xfrm>
          <a:prstGeom prst="rect">
            <a:avLst/>
          </a:prstGeom>
          <a:noFill/>
          <a:ln/>
        </p:spPr>
        <p:txBody>
          <a:bodyPr wrap="square" lIns="0" tIns="0" rIns="0" bIns="0" rtlCol="0" anchor="t"/>
          <a:lstStyle/>
          <a:p>
            <a:pPr marL="0" indent="0">
              <a:lnSpc>
                <a:spcPts val="3000"/>
              </a:lnSpc>
              <a:buNone/>
            </a:pPr>
            <a:r>
              <a:rPr lang="en-US" sz="2000" kern="0" spc="-38" dirty="0">
                <a:solidFill>
                  <a:srgbClr val="272525"/>
                </a:solidFill>
                <a:latin typeface="Source Sans Pro" pitchFamily="34" charset="0"/>
                <a:ea typeface="Source Sans Pro" pitchFamily="34" charset="-122"/>
                <a:cs typeface="Source Sans Pro" pitchFamily="34" charset="-120"/>
              </a:rPr>
              <a:t>A powerful business intelligence tool for data visualization and analysis.</a:t>
            </a:r>
            <a:endParaRPr lang="en-US" sz="2000" dirty="0"/>
          </a:p>
        </p:txBody>
      </p:sp>
      <p:sp>
        <p:nvSpPr>
          <p:cNvPr id="6" name="Text 4"/>
          <p:cNvSpPr/>
          <p:nvPr/>
        </p:nvSpPr>
        <p:spPr>
          <a:xfrm>
            <a:off x="7583489" y="4754715"/>
            <a:ext cx="2816185" cy="351949"/>
          </a:xfrm>
          <a:prstGeom prst="rect">
            <a:avLst/>
          </a:prstGeom>
          <a:noFill/>
          <a:ln/>
        </p:spPr>
        <p:txBody>
          <a:bodyPr wrap="none" lIns="0" tIns="0" rIns="0" bIns="0" rtlCol="0" anchor="t"/>
          <a:lstStyle/>
          <a:p>
            <a:pPr marL="0" indent="0">
              <a:lnSpc>
                <a:spcPts val="2750"/>
              </a:lnSpc>
              <a:buNone/>
            </a:pPr>
            <a:r>
              <a:rPr lang="en-US" sz="4000" b="1" kern="0" spc="-44" dirty="0">
                <a:solidFill>
                  <a:srgbClr val="000000"/>
                </a:solidFill>
                <a:highlight>
                  <a:srgbClr val="00FF00"/>
                </a:highlight>
                <a:latin typeface="Source Serif Pro Semi Bold" pitchFamily="34" charset="0"/>
                <a:ea typeface="Source Serif Pro Semi Bold" pitchFamily="34" charset="-122"/>
                <a:cs typeface="Source Serif Pro Semi Bold" pitchFamily="34" charset="-120"/>
              </a:rPr>
              <a:t>Excel</a:t>
            </a:r>
            <a:endParaRPr lang="en-US" sz="4000" b="1" dirty="0">
              <a:highlight>
                <a:srgbClr val="00FF00"/>
              </a:highlight>
            </a:endParaRPr>
          </a:p>
        </p:txBody>
      </p:sp>
      <p:sp>
        <p:nvSpPr>
          <p:cNvPr id="7" name="Text 5"/>
          <p:cNvSpPr/>
          <p:nvPr/>
        </p:nvSpPr>
        <p:spPr>
          <a:xfrm>
            <a:off x="7583489" y="5415491"/>
            <a:ext cx="6185535" cy="766048"/>
          </a:xfrm>
          <a:prstGeom prst="rect">
            <a:avLst/>
          </a:prstGeom>
          <a:noFill/>
          <a:ln/>
        </p:spPr>
        <p:txBody>
          <a:bodyPr wrap="square" lIns="0" tIns="0" rIns="0" bIns="0" rtlCol="0" anchor="t"/>
          <a:lstStyle/>
          <a:p>
            <a:pPr marL="0" indent="0">
              <a:lnSpc>
                <a:spcPts val="3000"/>
              </a:lnSpc>
              <a:buNone/>
            </a:pPr>
            <a:r>
              <a:rPr lang="en-US" sz="2000" kern="0" spc="-38" dirty="0">
                <a:solidFill>
                  <a:srgbClr val="272525"/>
                </a:solidFill>
                <a:latin typeface="Source Sans Pro" pitchFamily="34" charset="0"/>
                <a:ea typeface="Source Sans Pro" pitchFamily="34" charset="-122"/>
                <a:cs typeface="Source Sans Pro" pitchFamily="34" charset="-120"/>
              </a:rPr>
              <a:t>A spreadsheet software used for data manipulation and preparation.</a:t>
            </a:r>
            <a:endParaRPr lang="en-US" sz="2000" dirty="0"/>
          </a:p>
        </p:txBody>
      </p:sp>
      <p:sp>
        <p:nvSpPr>
          <p:cNvPr id="8" name="TextBox 7">
            <a:extLst>
              <a:ext uri="{FF2B5EF4-FFF2-40B4-BE49-F238E27FC236}">
                <a16:creationId xmlns:a16="http://schemas.microsoft.com/office/drawing/2014/main" id="{3E248FEA-2045-EAB1-7C2D-4DAC36FE9793}"/>
              </a:ext>
            </a:extLst>
          </p:cNvPr>
          <p:cNvSpPr txBox="1"/>
          <p:nvPr/>
        </p:nvSpPr>
        <p:spPr>
          <a:xfrm>
            <a:off x="627972" y="6487466"/>
            <a:ext cx="2780951" cy="1323439"/>
          </a:xfrm>
          <a:prstGeom prst="rect">
            <a:avLst/>
          </a:prstGeom>
          <a:noFill/>
        </p:spPr>
        <p:txBody>
          <a:bodyPr wrap="square" rtlCol="0">
            <a:spAutoFit/>
          </a:bodyPr>
          <a:lstStyle/>
          <a:p>
            <a:r>
              <a:rPr lang="en-IN" sz="4000" b="1" dirty="0">
                <a:highlight>
                  <a:srgbClr val="00FFFF"/>
                </a:highlight>
              </a:rPr>
              <a:t>Python</a:t>
            </a:r>
            <a:r>
              <a:rPr lang="en-IN" sz="3600" b="1" dirty="0">
                <a:highlight>
                  <a:srgbClr val="00FFFF"/>
                </a:highlight>
              </a:rPr>
              <a:t> </a:t>
            </a:r>
          </a:p>
          <a:p>
            <a:endParaRPr lang="en-IN" sz="2000" b="1" i="0" dirty="0">
              <a:effectLst/>
              <a:latin typeface="Google Sans"/>
            </a:endParaRPr>
          </a:p>
          <a:p>
            <a:r>
              <a:rPr lang="en-IN" sz="2000" b="0" i="0" dirty="0">
                <a:effectLst/>
                <a:latin typeface="Google Sans"/>
              </a:rPr>
              <a:t>Data prediction</a:t>
            </a:r>
            <a:endParaRPr lang="en-IN" sz="2000" b="1" dirty="0"/>
          </a:p>
        </p:txBody>
      </p:sp>
      <p:pic>
        <p:nvPicPr>
          <p:cNvPr id="10" name="Picture 9">
            <a:extLst>
              <a:ext uri="{FF2B5EF4-FFF2-40B4-BE49-F238E27FC236}">
                <a16:creationId xmlns:a16="http://schemas.microsoft.com/office/drawing/2014/main" id="{B9F4BBD6-7553-5C57-BD55-5183B976B480}"/>
              </a:ext>
            </a:extLst>
          </p:cNvPr>
          <p:cNvPicPr>
            <a:picLocks noChangeAspect="1"/>
          </p:cNvPicPr>
          <p:nvPr/>
        </p:nvPicPr>
        <p:blipFill>
          <a:blip r:embed="rId3"/>
          <a:stretch>
            <a:fillRect/>
          </a:stretch>
        </p:blipFill>
        <p:spPr>
          <a:xfrm>
            <a:off x="2460860" y="6589644"/>
            <a:ext cx="2375736" cy="1243302"/>
          </a:xfrm>
          <a:prstGeom prst="rect">
            <a:avLst/>
          </a:prstGeom>
        </p:spPr>
      </p:pic>
      <p:pic>
        <p:nvPicPr>
          <p:cNvPr id="11" name="Picture 2" descr="Excel Icon Animation by Nitish 💥 on Dribbble">
            <a:extLst>
              <a:ext uri="{FF2B5EF4-FFF2-40B4-BE49-F238E27FC236}">
                <a16:creationId xmlns:a16="http://schemas.microsoft.com/office/drawing/2014/main" id="{742CEE1D-596D-32EE-EF5F-D4F54DB5D6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80110" y="3806472"/>
            <a:ext cx="2736046" cy="172176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icrosoft Power BI Icon Animation">
            <a:extLst>
              <a:ext uri="{FF2B5EF4-FFF2-40B4-BE49-F238E27FC236}">
                <a16:creationId xmlns:a16="http://schemas.microsoft.com/office/drawing/2014/main" id="{AE076169-50EF-B1FB-2AAA-BD5AF729BBF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94860" y="4373184"/>
            <a:ext cx="1773044" cy="991218"/>
          </a:xfrm>
          <a:prstGeom prst="rect">
            <a:avLst/>
          </a:prstGeom>
          <a:noFill/>
          <a:extLst>
            <a:ext uri="{909E8E84-426E-40DD-AFC4-6F175D3DCCD1}">
              <a14:hiddenFill xmlns:a14="http://schemas.microsoft.com/office/drawing/2010/main">
                <a:solidFill>
                  <a:srgbClr val="FFFFFF"/>
                </a:solidFill>
              </a14:hiddenFill>
            </a:ext>
          </a:extLst>
        </p:spPr>
      </p:pic>
      <p:sp>
        <p:nvSpPr>
          <p:cNvPr id="12" name="Isosceles Triangle 11">
            <a:extLst>
              <a:ext uri="{FF2B5EF4-FFF2-40B4-BE49-F238E27FC236}">
                <a16:creationId xmlns:a16="http://schemas.microsoft.com/office/drawing/2014/main" id="{CB893FC1-14B2-4DE4-B441-93C3DCAD9CC6}"/>
              </a:ext>
            </a:extLst>
          </p:cNvPr>
          <p:cNvSpPr/>
          <p:nvPr/>
        </p:nvSpPr>
        <p:spPr>
          <a:xfrm rot="16200000">
            <a:off x="12662872" y="6308350"/>
            <a:ext cx="1761893" cy="1873404"/>
          </a:xfrm>
          <a:prstGeom prst="triangle">
            <a:avLst>
              <a:gd name="adj" fmla="val 0"/>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 0">
            <a:extLst>
              <a:ext uri="{FF2B5EF4-FFF2-40B4-BE49-F238E27FC236}">
                <a16:creationId xmlns:a16="http://schemas.microsoft.com/office/drawing/2014/main" id="{42072942-F7ED-CA70-8268-EA3D2DF7E8AB}"/>
              </a:ext>
            </a:extLst>
          </p:cNvPr>
          <p:cNvSpPr/>
          <p:nvPr/>
        </p:nvSpPr>
        <p:spPr>
          <a:xfrm>
            <a:off x="627972" y="396654"/>
            <a:ext cx="5632490" cy="704017"/>
          </a:xfrm>
          <a:prstGeom prst="rect">
            <a:avLst/>
          </a:prstGeom>
          <a:noFill/>
          <a:ln/>
        </p:spPr>
        <p:txBody>
          <a:bodyPr wrap="none" lIns="0" tIns="0" rIns="0" bIns="0" rtlCol="0" anchor="t"/>
          <a:lstStyle/>
          <a:p>
            <a:pPr marL="0" indent="0">
              <a:lnSpc>
                <a:spcPts val="5500"/>
              </a:lnSpc>
              <a:buNone/>
            </a:pPr>
            <a:r>
              <a:rPr lang="en-US" sz="4000" kern="0" spc="-89" dirty="0">
                <a:solidFill>
                  <a:srgbClr val="000000"/>
                </a:solidFill>
                <a:highlight>
                  <a:srgbClr val="00FF00"/>
                </a:highlight>
                <a:latin typeface="Source Serif Pro Semi Bold" pitchFamily="34" charset="0"/>
                <a:ea typeface="Source Serif Pro Semi Bold" pitchFamily="34" charset="-122"/>
                <a:cs typeface="Source Serif Pro Semi Bold" pitchFamily="34" charset="-120"/>
              </a:rPr>
              <a:t>Overview of the project</a:t>
            </a:r>
            <a:endParaRPr lang="en-US" sz="4000" dirty="0">
              <a:highlight>
                <a:srgbClr val="00FF00"/>
              </a:highlight>
            </a:endParaRPr>
          </a:p>
        </p:txBody>
      </p:sp>
      <p:sp>
        <p:nvSpPr>
          <p:cNvPr id="13" name="TextBox 12">
            <a:extLst>
              <a:ext uri="{FF2B5EF4-FFF2-40B4-BE49-F238E27FC236}">
                <a16:creationId xmlns:a16="http://schemas.microsoft.com/office/drawing/2014/main" id="{6A963818-9854-6746-F2D6-0A447F50D278}"/>
              </a:ext>
            </a:extLst>
          </p:cNvPr>
          <p:cNvSpPr txBox="1"/>
          <p:nvPr/>
        </p:nvSpPr>
        <p:spPr>
          <a:xfrm>
            <a:off x="627972" y="1239576"/>
            <a:ext cx="13513339" cy="1508105"/>
          </a:xfrm>
          <a:prstGeom prst="rect">
            <a:avLst/>
          </a:prstGeom>
          <a:noFill/>
        </p:spPr>
        <p:txBody>
          <a:bodyPr wrap="square" rtlCol="0">
            <a:spAutoFit/>
          </a:bodyPr>
          <a:lstStyle/>
          <a:p>
            <a:r>
              <a:rPr lang="en-US" sz="2300" dirty="0"/>
              <a:t>This project involves the development and analysis of an </a:t>
            </a:r>
            <a:r>
              <a:rPr lang="en-US" sz="2300" b="1" dirty="0"/>
              <a:t>Employee Attrition Dashboard</a:t>
            </a:r>
            <a:r>
              <a:rPr lang="en-US" sz="2300" dirty="0"/>
              <a:t> using Power BI to understand factors driving employee turnover and provide actionable insights for improvement. The dashboard highlights key metrics such as employee demographics, job satisfaction, performance ratings, income distribution, and attrition rates across various departments, roles, and demographics.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790575"/>
            <a:ext cx="5632490" cy="704017"/>
          </a:xfrm>
          <a:prstGeom prst="rect">
            <a:avLst/>
          </a:prstGeom>
          <a:noFill/>
          <a:ln/>
        </p:spPr>
        <p:txBody>
          <a:bodyPr wrap="none" lIns="0" tIns="0" rIns="0" bIns="0" rtlCol="0" anchor="t"/>
          <a:lstStyle/>
          <a:p>
            <a:pPr marL="0" indent="0">
              <a:lnSpc>
                <a:spcPts val="5500"/>
              </a:lnSpc>
              <a:buNone/>
            </a:pPr>
            <a:r>
              <a:rPr lang="en-US" sz="4400" kern="0" spc="-89" dirty="0">
                <a:solidFill>
                  <a:srgbClr val="000000"/>
                </a:solidFill>
                <a:highlight>
                  <a:srgbClr val="00FFFF"/>
                </a:highlight>
                <a:latin typeface="Source Serif Pro Semi Bold" pitchFamily="34" charset="0"/>
                <a:ea typeface="Source Serif Pro Semi Bold" pitchFamily="34" charset="-122"/>
                <a:cs typeface="Source Serif Pro Semi Bold" pitchFamily="34" charset="-120"/>
              </a:rPr>
              <a:t>Steps Overview</a:t>
            </a:r>
            <a:endParaRPr lang="en-US" sz="4400" dirty="0">
              <a:highlight>
                <a:srgbClr val="00FFFF"/>
              </a:highlight>
            </a:endParaRPr>
          </a:p>
        </p:txBody>
      </p:sp>
      <p:sp>
        <p:nvSpPr>
          <p:cNvPr id="4" name="Text 1"/>
          <p:cNvSpPr/>
          <p:nvPr/>
        </p:nvSpPr>
        <p:spPr>
          <a:xfrm>
            <a:off x="837724" y="1853565"/>
            <a:ext cx="7468553" cy="383024"/>
          </a:xfrm>
          <a:prstGeom prst="rect">
            <a:avLst/>
          </a:prstGeom>
          <a:noFill/>
          <a:ln/>
        </p:spPr>
        <p:txBody>
          <a:bodyPr wrap="non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The project follows a structured approach to data analysis and visualization.</a:t>
            </a:r>
            <a:endParaRPr lang="en-US" sz="1850" dirty="0"/>
          </a:p>
        </p:txBody>
      </p:sp>
      <p:sp>
        <p:nvSpPr>
          <p:cNvPr id="5" name="Shape 2"/>
          <p:cNvSpPr/>
          <p:nvPr/>
        </p:nvSpPr>
        <p:spPr>
          <a:xfrm>
            <a:off x="1181457" y="2505789"/>
            <a:ext cx="30480" cy="4933236"/>
          </a:xfrm>
          <a:prstGeom prst="roundRect">
            <a:avLst>
              <a:gd name="adj" fmla="val 329856"/>
            </a:avLst>
          </a:prstGeom>
          <a:solidFill>
            <a:srgbClr val="D6BADD"/>
          </a:solidFill>
          <a:ln/>
        </p:spPr>
      </p:sp>
      <p:sp>
        <p:nvSpPr>
          <p:cNvPr id="6" name="Shape 3"/>
          <p:cNvSpPr/>
          <p:nvPr/>
        </p:nvSpPr>
        <p:spPr>
          <a:xfrm>
            <a:off x="1435477" y="3028950"/>
            <a:ext cx="837724" cy="30480"/>
          </a:xfrm>
          <a:prstGeom prst="roundRect">
            <a:avLst>
              <a:gd name="adj" fmla="val 329856"/>
            </a:avLst>
          </a:prstGeom>
          <a:solidFill>
            <a:srgbClr val="D6BADD"/>
          </a:solidFill>
          <a:ln/>
        </p:spPr>
      </p:sp>
      <p:sp>
        <p:nvSpPr>
          <p:cNvPr id="7" name="Shape 4"/>
          <p:cNvSpPr/>
          <p:nvPr/>
        </p:nvSpPr>
        <p:spPr>
          <a:xfrm>
            <a:off x="927437" y="2774990"/>
            <a:ext cx="538520" cy="538520"/>
          </a:xfrm>
          <a:prstGeom prst="roundRect">
            <a:avLst>
              <a:gd name="adj" fmla="val 18670"/>
            </a:avLst>
          </a:prstGeom>
          <a:solidFill>
            <a:srgbClr val="F0D4F7"/>
          </a:solidFill>
          <a:ln w="7620">
            <a:solidFill>
              <a:srgbClr val="D6BADD"/>
            </a:solidFill>
            <a:prstDash val="solid"/>
          </a:ln>
        </p:spPr>
      </p:sp>
      <p:sp>
        <p:nvSpPr>
          <p:cNvPr id="8" name="Text 5"/>
          <p:cNvSpPr/>
          <p:nvPr/>
        </p:nvSpPr>
        <p:spPr>
          <a:xfrm>
            <a:off x="1112222" y="2875240"/>
            <a:ext cx="168950" cy="337899"/>
          </a:xfrm>
          <a:prstGeom prst="rect">
            <a:avLst/>
          </a:prstGeom>
          <a:noFill/>
          <a:ln/>
        </p:spPr>
        <p:txBody>
          <a:bodyPr wrap="none" lIns="0" tIns="0" rIns="0" bIns="0" rtlCol="0" anchor="t"/>
          <a:lstStyle/>
          <a:p>
            <a:pPr marL="0" indent="0" algn="ctr">
              <a:lnSpc>
                <a:spcPts val="2650"/>
              </a:lnSpc>
              <a:buNone/>
            </a:pPr>
            <a:r>
              <a:rPr lang="en-US" sz="2650" kern="0" spc="-53" dirty="0">
                <a:solidFill>
                  <a:srgbClr val="272525"/>
                </a:solidFill>
                <a:latin typeface="Source Serif Pro Semi Bold" pitchFamily="34" charset="0"/>
                <a:ea typeface="Source Serif Pro Semi Bold" pitchFamily="34" charset="-122"/>
                <a:cs typeface="Source Serif Pro Semi Bold" pitchFamily="34" charset="-120"/>
              </a:rPr>
              <a:t>1</a:t>
            </a:r>
            <a:endParaRPr lang="en-US" sz="2650" dirty="0"/>
          </a:p>
        </p:txBody>
      </p:sp>
      <p:sp>
        <p:nvSpPr>
          <p:cNvPr id="9" name="Text 6"/>
          <p:cNvSpPr/>
          <p:nvPr/>
        </p:nvSpPr>
        <p:spPr>
          <a:xfrm>
            <a:off x="2513290" y="2745105"/>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Data Collection</a:t>
            </a:r>
            <a:endParaRPr lang="en-US" sz="2200" dirty="0"/>
          </a:p>
        </p:txBody>
      </p:sp>
      <p:sp>
        <p:nvSpPr>
          <p:cNvPr id="10" name="Text 7"/>
          <p:cNvSpPr/>
          <p:nvPr/>
        </p:nvSpPr>
        <p:spPr>
          <a:xfrm>
            <a:off x="2513290" y="3240643"/>
            <a:ext cx="5792986" cy="383024"/>
          </a:xfrm>
          <a:prstGeom prst="rect">
            <a:avLst/>
          </a:prstGeom>
          <a:noFill/>
          <a:ln/>
        </p:spPr>
        <p:txBody>
          <a:bodyPr wrap="non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Gathering HR data from various sources.</a:t>
            </a:r>
            <a:endParaRPr lang="en-US" sz="1850" dirty="0"/>
          </a:p>
        </p:txBody>
      </p:sp>
      <p:sp>
        <p:nvSpPr>
          <p:cNvPr id="11" name="Shape 8"/>
          <p:cNvSpPr/>
          <p:nvPr/>
        </p:nvSpPr>
        <p:spPr>
          <a:xfrm>
            <a:off x="1435477" y="4625459"/>
            <a:ext cx="837724" cy="30480"/>
          </a:xfrm>
          <a:prstGeom prst="roundRect">
            <a:avLst>
              <a:gd name="adj" fmla="val 329856"/>
            </a:avLst>
          </a:prstGeom>
          <a:solidFill>
            <a:srgbClr val="D6BADD"/>
          </a:solidFill>
          <a:ln/>
        </p:spPr>
      </p:sp>
      <p:sp>
        <p:nvSpPr>
          <p:cNvPr id="12" name="Shape 9"/>
          <p:cNvSpPr/>
          <p:nvPr/>
        </p:nvSpPr>
        <p:spPr>
          <a:xfrm>
            <a:off x="927437" y="4371499"/>
            <a:ext cx="538520" cy="538520"/>
          </a:xfrm>
          <a:prstGeom prst="roundRect">
            <a:avLst>
              <a:gd name="adj" fmla="val 18670"/>
            </a:avLst>
          </a:prstGeom>
          <a:solidFill>
            <a:srgbClr val="F0D4F7"/>
          </a:solidFill>
          <a:ln w="7620">
            <a:solidFill>
              <a:srgbClr val="D6BADD"/>
            </a:solidFill>
            <a:prstDash val="solid"/>
          </a:ln>
        </p:spPr>
      </p:sp>
      <p:sp>
        <p:nvSpPr>
          <p:cNvPr id="13" name="Text 10"/>
          <p:cNvSpPr/>
          <p:nvPr/>
        </p:nvSpPr>
        <p:spPr>
          <a:xfrm>
            <a:off x="1112222" y="4471749"/>
            <a:ext cx="168950" cy="337899"/>
          </a:xfrm>
          <a:prstGeom prst="rect">
            <a:avLst/>
          </a:prstGeom>
          <a:noFill/>
          <a:ln/>
        </p:spPr>
        <p:txBody>
          <a:bodyPr wrap="none" lIns="0" tIns="0" rIns="0" bIns="0" rtlCol="0" anchor="t"/>
          <a:lstStyle/>
          <a:p>
            <a:pPr marL="0" indent="0" algn="ctr">
              <a:lnSpc>
                <a:spcPts val="2650"/>
              </a:lnSpc>
              <a:buNone/>
            </a:pPr>
            <a:r>
              <a:rPr lang="en-US" sz="2650" kern="0" spc="-53" dirty="0">
                <a:solidFill>
                  <a:srgbClr val="272525"/>
                </a:solidFill>
                <a:latin typeface="Source Serif Pro Semi Bold" pitchFamily="34" charset="0"/>
                <a:ea typeface="Source Serif Pro Semi Bold" pitchFamily="34" charset="-122"/>
                <a:cs typeface="Source Serif Pro Semi Bold" pitchFamily="34" charset="-120"/>
              </a:rPr>
              <a:t>2</a:t>
            </a:r>
            <a:endParaRPr lang="en-US" sz="2650" dirty="0"/>
          </a:p>
        </p:txBody>
      </p:sp>
      <p:sp>
        <p:nvSpPr>
          <p:cNvPr id="14" name="Text 11"/>
          <p:cNvSpPr/>
          <p:nvPr/>
        </p:nvSpPr>
        <p:spPr>
          <a:xfrm>
            <a:off x="2513290" y="4341614"/>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Data Cleaning</a:t>
            </a:r>
            <a:endParaRPr lang="en-US" sz="2200" dirty="0"/>
          </a:p>
        </p:txBody>
      </p:sp>
      <p:sp>
        <p:nvSpPr>
          <p:cNvPr id="15" name="Text 12"/>
          <p:cNvSpPr/>
          <p:nvPr/>
        </p:nvSpPr>
        <p:spPr>
          <a:xfrm>
            <a:off x="2513290" y="4837152"/>
            <a:ext cx="5792986" cy="383024"/>
          </a:xfrm>
          <a:prstGeom prst="rect">
            <a:avLst/>
          </a:prstGeom>
          <a:noFill/>
          <a:ln/>
        </p:spPr>
        <p:txBody>
          <a:bodyPr wrap="non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Identifying and addressing data inconsistencies and errors.</a:t>
            </a:r>
            <a:endParaRPr lang="en-US" sz="1850" dirty="0"/>
          </a:p>
        </p:txBody>
      </p:sp>
      <p:sp>
        <p:nvSpPr>
          <p:cNvPr id="16" name="Shape 13"/>
          <p:cNvSpPr/>
          <p:nvPr/>
        </p:nvSpPr>
        <p:spPr>
          <a:xfrm>
            <a:off x="1435477" y="6221968"/>
            <a:ext cx="837724" cy="30480"/>
          </a:xfrm>
          <a:prstGeom prst="roundRect">
            <a:avLst>
              <a:gd name="adj" fmla="val 329856"/>
            </a:avLst>
          </a:prstGeom>
          <a:solidFill>
            <a:srgbClr val="D6BADD"/>
          </a:solidFill>
          <a:ln/>
        </p:spPr>
      </p:sp>
      <p:sp>
        <p:nvSpPr>
          <p:cNvPr id="17" name="Shape 14"/>
          <p:cNvSpPr/>
          <p:nvPr/>
        </p:nvSpPr>
        <p:spPr>
          <a:xfrm>
            <a:off x="927437" y="5968008"/>
            <a:ext cx="538520" cy="538520"/>
          </a:xfrm>
          <a:prstGeom prst="roundRect">
            <a:avLst>
              <a:gd name="adj" fmla="val 18670"/>
            </a:avLst>
          </a:prstGeom>
          <a:solidFill>
            <a:srgbClr val="F0D4F7"/>
          </a:solidFill>
          <a:ln w="7620">
            <a:solidFill>
              <a:srgbClr val="D6BADD"/>
            </a:solidFill>
            <a:prstDash val="solid"/>
          </a:ln>
        </p:spPr>
      </p:sp>
      <p:sp>
        <p:nvSpPr>
          <p:cNvPr id="18" name="Text 15"/>
          <p:cNvSpPr/>
          <p:nvPr/>
        </p:nvSpPr>
        <p:spPr>
          <a:xfrm>
            <a:off x="1112222" y="6068258"/>
            <a:ext cx="168950" cy="337899"/>
          </a:xfrm>
          <a:prstGeom prst="rect">
            <a:avLst/>
          </a:prstGeom>
          <a:noFill/>
          <a:ln/>
        </p:spPr>
        <p:txBody>
          <a:bodyPr wrap="none" lIns="0" tIns="0" rIns="0" bIns="0" rtlCol="0" anchor="t"/>
          <a:lstStyle/>
          <a:p>
            <a:pPr marL="0" indent="0" algn="ctr">
              <a:lnSpc>
                <a:spcPts val="2650"/>
              </a:lnSpc>
              <a:buNone/>
            </a:pPr>
            <a:r>
              <a:rPr lang="en-US" sz="2650" kern="0" spc="-53" dirty="0">
                <a:solidFill>
                  <a:srgbClr val="272525"/>
                </a:solidFill>
                <a:latin typeface="Source Serif Pro Semi Bold" pitchFamily="34" charset="0"/>
                <a:ea typeface="Source Serif Pro Semi Bold" pitchFamily="34" charset="-122"/>
                <a:cs typeface="Source Serif Pro Semi Bold" pitchFamily="34" charset="-120"/>
              </a:rPr>
              <a:t>3</a:t>
            </a:r>
            <a:endParaRPr lang="en-US" sz="2650" dirty="0"/>
          </a:p>
        </p:txBody>
      </p:sp>
      <p:sp>
        <p:nvSpPr>
          <p:cNvPr id="19" name="Text 16"/>
          <p:cNvSpPr/>
          <p:nvPr/>
        </p:nvSpPr>
        <p:spPr>
          <a:xfrm>
            <a:off x="2513290" y="5938123"/>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Data Visualization</a:t>
            </a:r>
            <a:endParaRPr lang="en-US" sz="2200" dirty="0"/>
          </a:p>
        </p:txBody>
      </p:sp>
      <p:sp>
        <p:nvSpPr>
          <p:cNvPr id="20" name="Text 17"/>
          <p:cNvSpPr/>
          <p:nvPr/>
        </p:nvSpPr>
        <p:spPr>
          <a:xfrm>
            <a:off x="2513290" y="6433661"/>
            <a:ext cx="5792986" cy="766048"/>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Creating interactive charts and graphs to represent data insights.</a:t>
            </a:r>
            <a:endParaRPr lang="en-US" sz="1850" dirty="0"/>
          </a:p>
        </p:txBody>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6626" y="125546"/>
            <a:ext cx="12435840" cy="789279"/>
          </a:xfrm>
        </p:spPr>
        <p:txBody>
          <a:bodyPr/>
          <a:lstStyle/>
          <a:p>
            <a:r>
              <a:rPr u="sng" dirty="0"/>
              <a:t>HR Dataset Overview</a:t>
            </a:r>
            <a:br>
              <a:rPr lang="en-IN" u="sng" dirty="0"/>
            </a:br>
            <a:endParaRPr u="sng" dirty="0"/>
          </a:p>
        </p:txBody>
      </p:sp>
      <p:sp>
        <p:nvSpPr>
          <p:cNvPr id="3" name="Subtitle 2"/>
          <p:cNvSpPr>
            <a:spLocks noGrp="1"/>
          </p:cNvSpPr>
          <p:nvPr>
            <p:ph type="subTitle" idx="1"/>
          </p:nvPr>
        </p:nvSpPr>
        <p:spPr>
          <a:xfrm>
            <a:off x="1871174" y="947856"/>
            <a:ext cx="8610972" cy="507737"/>
          </a:xfrm>
        </p:spPr>
        <p:txBody>
          <a:bodyPr/>
          <a:lstStyle/>
          <a:p>
            <a:r>
              <a:rPr sz="2400" b="1" i="1" dirty="0">
                <a:solidFill>
                  <a:schemeClr val="tx1"/>
                </a:solidFill>
                <a:highlight>
                  <a:srgbClr val="00FF00"/>
                </a:highlight>
              </a:rPr>
              <a:t>Summary of HR and Engagement Survey Data</a:t>
            </a:r>
          </a:p>
        </p:txBody>
      </p:sp>
      <p:sp>
        <p:nvSpPr>
          <p:cNvPr id="5" name="TextBox 4">
            <a:extLst>
              <a:ext uri="{FF2B5EF4-FFF2-40B4-BE49-F238E27FC236}">
                <a16:creationId xmlns:a16="http://schemas.microsoft.com/office/drawing/2014/main" id="{888B8CD9-06CA-AC36-7861-3BC35B634675}"/>
              </a:ext>
            </a:extLst>
          </p:cNvPr>
          <p:cNvSpPr txBox="1"/>
          <p:nvPr/>
        </p:nvSpPr>
        <p:spPr>
          <a:xfrm>
            <a:off x="3166946" y="1622281"/>
            <a:ext cx="8374566" cy="2031325"/>
          </a:xfrm>
          <a:prstGeom prst="rect">
            <a:avLst/>
          </a:prstGeom>
          <a:noFill/>
        </p:spPr>
        <p:txBody>
          <a:bodyPr wrap="square">
            <a:spAutoFit/>
          </a:bodyPr>
          <a:lstStyle/>
          <a:p>
            <a:r>
              <a:rPr lang="en-IN" dirty="0"/>
              <a:t>The HRIS sheet contains 26 columns focusing on employee demographics, roles, and job-related metrics.</a:t>
            </a:r>
          </a:p>
          <a:p>
            <a:endParaRPr lang="en-IN" dirty="0"/>
          </a:p>
          <a:p>
            <a:r>
              <a:rPr lang="en-IN" dirty="0"/>
              <a:t>Key Information:</a:t>
            </a:r>
          </a:p>
          <a:p>
            <a:r>
              <a:rPr lang="en-IN" dirty="0"/>
              <a:t>- Employee Demographics: Name, Office, Age, Gender, Marital Status</a:t>
            </a:r>
          </a:p>
          <a:p>
            <a:r>
              <a:rPr lang="en-IN" dirty="0"/>
              <a:t>- Job Metrics: Attrition, Business Travel, Department, Job Role, Job Level, Monthly Income, Years At Company, maps coordinate X&amp;Y</a:t>
            </a:r>
          </a:p>
        </p:txBody>
      </p:sp>
      <p:sp>
        <p:nvSpPr>
          <p:cNvPr id="7" name="TextBox 6">
            <a:extLst>
              <a:ext uri="{FF2B5EF4-FFF2-40B4-BE49-F238E27FC236}">
                <a16:creationId xmlns:a16="http://schemas.microsoft.com/office/drawing/2014/main" id="{601A4C0F-121D-FD8B-0265-D6B52004F6C1}"/>
              </a:ext>
            </a:extLst>
          </p:cNvPr>
          <p:cNvSpPr txBox="1"/>
          <p:nvPr/>
        </p:nvSpPr>
        <p:spPr>
          <a:xfrm>
            <a:off x="3166945" y="4575995"/>
            <a:ext cx="8274205" cy="1754326"/>
          </a:xfrm>
          <a:prstGeom prst="rect">
            <a:avLst/>
          </a:prstGeom>
          <a:noFill/>
        </p:spPr>
        <p:txBody>
          <a:bodyPr wrap="square">
            <a:spAutoFit/>
          </a:bodyPr>
          <a:lstStyle/>
          <a:p>
            <a:r>
              <a:rPr lang="en-IN" dirty="0"/>
              <a:t>The Engagement Survey sheet measures employee satisfaction and engagement.</a:t>
            </a:r>
          </a:p>
          <a:p>
            <a:endParaRPr lang="en-IN" dirty="0"/>
          </a:p>
          <a:p>
            <a:r>
              <a:rPr lang="en-IN" dirty="0"/>
              <a:t>Key Information:</a:t>
            </a:r>
          </a:p>
          <a:p>
            <a:r>
              <a:rPr lang="en-IN" dirty="0"/>
              <a:t>- Satisfaction Metrics: Relationship Satisfaction, Job Satisfaction, Environment Satisfaction</a:t>
            </a:r>
          </a:p>
          <a:p>
            <a:r>
              <a:rPr lang="en-IN" dirty="0"/>
              <a:t>- Work Metrics: Training Times Last Year, Work Life Balance, Job Involvement</a:t>
            </a:r>
          </a:p>
        </p:txBody>
      </p:sp>
      <p:sp>
        <p:nvSpPr>
          <p:cNvPr id="9" name="TextBox 8">
            <a:extLst>
              <a:ext uri="{FF2B5EF4-FFF2-40B4-BE49-F238E27FC236}">
                <a16:creationId xmlns:a16="http://schemas.microsoft.com/office/drawing/2014/main" id="{2EA4745C-FB23-3FA3-CD3D-9A3CB251051A}"/>
              </a:ext>
            </a:extLst>
          </p:cNvPr>
          <p:cNvSpPr txBox="1"/>
          <p:nvPr/>
        </p:nvSpPr>
        <p:spPr>
          <a:xfrm>
            <a:off x="3166946" y="3930134"/>
            <a:ext cx="7315200" cy="461665"/>
          </a:xfrm>
          <a:prstGeom prst="rect">
            <a:avLst/>
          </a:prstGeom>
          <a:noFill/>
        </p:spPr>
        <p:txBody>
          <a:bodyPr wrap="square">
            <a:spAutoFit/>
          </a:bodyPr>
          <a:lstStyle/>
          <a:p>
            <a:r>
              <a:rPr lang="en-IN" sz="2400" b="1" i="1" dirty="0">
                <a:highlight>
                  <a:srgbClr val="00FF00"/>
                </a:highlight>
              </a:rPr>
              <a:t>Engagement Survey Sheet Overview</a:t>
            </a:r>
          </a:p>
        </p:txBody>
      </p:sp>
      <p:pic>
        <p:nvPicPr>
          <p:cNvPr id="12" name="Picture 11">
            <a:extLst>
              <a:ext uri="{FF2B5EF4-FFF2-40B4-BE49-F238E27FC236}">
                <a16:creationId xmlns:a16="http://schemas.microsoft.com/office/drawing/2014/main" id="{80BA91C9-E583-AD22-5BA6-384AC15949CA}"/>
              </a:ext>
            </a:extLst>
          </p:cNvPr>
          <p:cNvPicPr>
            <a:picLocks noChangeAspect="1"/>
          </p:cNvPicPr>
          <p:nvPr/>
        </p:nvPicPr>
        <p:blipFill>
          <a:blip r:embed="rId2"/>
          <a:stretch>
            <a:fillRect/>
          </a:stretch>
        </p:blipFill>
        <p:spPr>
          <a:xfrm>
            <a:off x="200722" y="1854283"/>
            <a:ext cx="2888166" cy="2537515"/>
          </a:xfrm>
          <a:prstGeom prst="rect">
            <a:avLst/>
          </a:prstGeom>
        </p:spPr>
      </p:pic>
      <p:pic>
        <p:nvPicPr>
          <p:cNvPr id="13" name="Picture 12">
            <a:extLst>
              <a:ext uri="{FF2B5EF4-FFF2-40B4-BE49-F238E27FC236}">
                <a16:creationId xmlns:a16="http://schemas.microsoft.com/office/drawing/2014/main" id="{3DB28B79-8FC4-DFB2-3DF7-6D3DDEABBBF1}"/>
              </a:ext>
            </a:extLst>
          </p:cNvPr>
          <p:cNvPicPr>
            <a:picLocks noChangeAspect="1"/>
          </p:cNvPicPr>
          <p:nvPr/>
        </p:nvPicPr>
        <p:blipFill>
          <a:blip r:embed="rId3"/>
          <a:stretch>
            <a:fillRect/>
          </a:stretch>
        </p:blipFill>
        <p:spPr>
          <a:xfrm>
            <a:off x="12061619" y="1838160"/>
            <a:ext cx="2479571" cy="3051034"/>
          </a:xfrm>
          <a:prstGeom prst="rect">
            <a:avLst/>
          </a:prstGeom>
        </p:spPr>
      </p:pic>
      <p:sp>
        <p:nvSpPr>
          <p:cNvPr id="14" name="Isosceles Triangle 13">
            <a:extLst>
              <a:ext uri="{FF2B5EF4-FFF2-40B4-BE49-F238E27FC236}">
                <a16:creationId xmlns:a16="http://schemas.microsoft.com/office/drawing/2014/main" id="{A13AFEF4-99E9-7337-10D8-623E8627B6DC}"/>
              </a:ext>
            </a:extLst>
          </p:cNvPr>
          <p:cNvSpPr/>
          <p:nvPr/>
        </p:nvSpPr>
        <p:spPr>
          <a:xfrm rot="16200000">
            <a:off x="12667784" y="6278137"/>
            <a:ext cx="1761893" cy="1873404"/>
          </a:xfrm>
          <a:prstGeom prst="triangle">
            <a:avLst>
              <a:gd name="adj" fmla="val 0"/>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122" name="Picture 2" descr="Excel: Learn the Basics in Just 11 Gifs">
            <a:extLst>
              <a:ext uri="{FF2B5EF4-FFF2-40B4-BE49-F238E27FC236}">
                <a16:creationId xmlns:a16="http://schemas.microsoft.com/office/drawing/2014/main" id="{9A138E22-F44D-92A3-6AC6-29AC6226A8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6467706"/>
            <a:ext cx="4595671" cy="176189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0">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42918" y="0"/>
            <a:ext cx="5787482" cy="8229600"/>
          </a:xfrm>
          <a:prstGeom prst="rect">
            <a:avLst/>
          </a:prstGeom>
        </p:spPr>
      </p:pic>
      <p:sp>
        <p:nvSpPr>
          <p:cNvPr id="3" name="Text 0"/>
          <p:cNvSpPr/>
          <p:nvPr/>
        </p:nvSpPr>
        <p:spPr>
          <a:xfrm>
            <a:off x="837724" y="456971"/>
            <a:ext cx="5632490" cy="704017"/>
          </a:xfrm>
          <a:prstGeom prst="rect">
            <a:avLst/>
          </a:prstGeom>
          <a:noFill/>
          <a:ln/>
        </p:spPr>
        <p:txBody>
          <a:bodyPr wrap="none" lIns="0" tIns="0" rIns="0" bIns="0" rtlCol="0" anchor="t"/>
          <a:lstStyle/>
          <a:p>
            <a:pPr marL="0" indent="0">
              <a:lnSpc>
                <a:spcPts val="5500"/>
              </a:lnSpc>
              <a:buNone/>
            </a:pPr>
            <a:r>
              <a:rPr lang="en-US" sz="4400" kern="0" spc="-89" dirty="0">
                <a:solidFill>
                  <a:srgbClr val="000000"/>
                </a:solidFill>
                <a:highlight>
                  <a:srgbClr val="00FFFF"/>
                </a:highlight>
                <a:latin typeface="Source Serif Pro Semi Bold" pitchFamily="34" charset="0"/>
                <a:ea typeface="Source Serif Pro Semi Bold" pitchFamily="34" charset="-122"/>
                <a:cs typeface="Source Serif Pro Semi Bold" pitchFamily="34" charset="-120"/>
              </a:rPr>
              <a:t>Dashboard Content</a:t>
            </a:r>
            <a:endParaRPr lang="en-US" sz="4400" dirty="0">
              <a:highlight>
                <a:srgbClr val="00FFFF"/>
              </a:highlight>
            </a:endParaRPr>
          </a:p>
        </p:txBody>
      </p:sp>
      <p:sp>
        <p:nvSpPr>
          <p:cNvPr id="4" name="Text 1"/>
          <p:cNvSpPr/>
          <p:nvPr/>
        </p:nvSpPr>
        <p:spPr>
          <a:xfrm>
            <a:off x="837724" y="2077522"/>
            <a:ext cx="7468553" cy="766048"/>
          </a:xfrm>
          <a:prstGeom prst="rect">
            <a:avLst/>
          </a:prstGeom>
          <a:noFill/>
          <a:ln/>
        </p:spPr>
        <p:txBody>
          <a:bodyPr wrap="square" lIns="0" tIns="0" rIns="0" bIns="0" rtlCol="0" anchor="t"/>
          <a:lstStyle/>
          <a:p>
            <a:pPr marL="0" indent="0">
              <a:lnSpc>
                <a:spcPts val="3000"/>
              </a:lnSpc>
              <a:buNone/>
            </a:pPr>
            <a:r>
              <a:rPr lang="en-US" sz="2000" dirty="0"/>
              <a:t>This dashboard provides insights into employee metrics for a </a:t>
            </a:r>
            <a:r>
              <a:rPr lang="en-US" sz="2000" b="1" dirty="0"/>
              <a:t>pharmaceutical company</a:t>
            </a:r>
            <a:r>
              <a:rPr lang="en-US" sz="2000" dirty="0"/>
              <a:t>:</a:t>
            </a:r>
            <a:endParaRPr lang="en-US" sz="1850" dirty="0"/>
          </a:p>
        </p:txBody>
      </p:sp>
      <p:sp>
        <p:nvSpPr>
          <p:cNvPr id="5" name="Shape 2"/>
          <p:cNvSpPr/>
          <p:nvPr/>
        </p:nvSpPr>
        <p:spPr>
          <a:xfrm>
            <a:off x="837724" y="3112770"/>
            <a:ext cx="3614618" cy="2490430"/>
          </a:xfrm>
          <a:prstGeom prst="roundRect">
            <a:avLst>
              <a:gd name="adj" fmla="val 4037"/>
            </a:avLst>
          </a:prstGeom>
          <a:solidFill>
            <a:srgbClr val="F0D4F7"/>
          </a:solidFill>
          <a:ln w="7620">
            <a:solidFill>
              <a:srgbClr val="D6BADD"/>
            </a:solidFill>
            <a:prstDash val="solid"/>
          </a:ln>
        </p:spPr>
      </p:sp>
      <p:sp>
        <p:nvSpPr>
          <p:cNvPr id="6" name="Text 3"/>
          <p:cNvSpPr/>
          <p:nvPr/>
        </p:nvSpPr>
        <p:spPr>
          <a:xfrm>
            <a:off x="1084659" y="3359706"/>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KPI Sheet</a:t>
            </a:r>
            <a:endParaRPr lang="en-US" sz="2200" dirty="0"/>
          </a:p>
        </p:txBody>
      </p:sp>
      <p:sp>
        <p:nvSpPr>
          <p:cNvPr id="7" name="Text 4"/>
          <p:cNvSpPr/>
          <p:nvPr/>
        </p:nvSpPr>
        <p:spPr>
          <a:xfrm>
            <a:off x="1084659" y="3855244"/>
            <a:ext cx="3120747" cy="1149072"/>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Displays key performance indicators like employee count, attrition rate, and average age.</a:t>
            </a:r>
            <a:endParaRPr lang="en-US" sz="1850" dirty="0"/>
          </a:p>
        </p:txBody>
      </p:sp>
      <p:sp>
        <p:nvSpPr>
          <p:cNvPr id="8" name="Shape 5"/>
          <p:cNvSpPr/>
          <p:nvPr/>
        </p:nvSpPr>
        <p:spPr>
          <a:xfrm>
            <a:off x="4691658" y="3112770"/>
            <a:ext cx="3614618" cy="2490430"/>
          </a:xfrm>
          <a:prstGeom prst="roundRect">
            <a:avLst>
              <a:gd name="adj" fmla="val 4037"/>
            </a:avLst>
          </a:prstGeom>
          <a:solidFill>
            <a:srgbClr val="F0D4F7"/>
          </a:solidFill>
          <a:ln w="7620">
            <a:solidFill>
              <a:srgbClr val="D6BADD"/>
            </a:solidFill>
            <a:prstDash val="solid"/>
          </a:ln>
        </p:spPr>
      </p:sp>
      <p:sp>
        <p:nvSpPr>
          <p:cNvPr id="9" name="Text 6"/>
          <p:cNvSpPr/>
          <p:nvPr/>
        </p:nvSpPr>
        <p:spPr>
          <a:xfrm>
            <a:off x="4938593" y="3359706"/>
            <a:ext cx="3120747" cy="703898"/>
          </a:xfrm>
          <a:prstGeom prst="rect">
            <a:avLst/>
          </a:prstGeom>
          <a:noFill/>
          <a:ln/>
        </p:spPr>
        <p:txBody>
          <a:bodyPr wrap="square" lIns="0" tIns="0" rIns="0" bIns="0" rtlCol="0" anchor="t"/>
          <a:lstStyle/>
          <a:p>
            <a:pPr marL="0" indent="0">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Department-wise Attrition</a:t>
            </a:r>
            <a:endParaRPr lang="en-US" sz="2200" dirty="0"/>
          </a:p>
        </p:txBody>
      </p:sp>
      <p:sp>
        <p:nvSpPr>
          <p:cNvPr id="10" name="Text 7"/>
          <p:cNvSpPr/>
          <p:nvPr/>
        </p:nvSpPr>
        <p:spPr>
          <a:xfrm>
            <a:off x="4938593" y="4207192"/>
            <a:ext cx="3120747" cy="1149072"/>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Shows the distribution of attrition across different departments.</a:t>
            </a:r>
            <a:endParaRPr lang="en-US" sz="1850" dirty="0"/>
          </a:p>
        </p:txBody>
      </p:sp>
      <p:sp>
        <p:nvSpPr>
          <p:cNvPr id="11" name="Shape 8"/>
          <p:cNvSpPr/>
          <p:nvPr/>
        </p:nvSpPr>
        <p:spPr>
          <a:xfrm>
            <a:off x="837724" y="5872400"/>
            <a:ext cx="7468553" cy="2030245"/>
          </a:xfrm>
          <a:prstGeom prst="roundRect">
            <a:avLst>
              <a:gd name="adj" fmla="val 7326"/>
            </a:avLst>
          </a:prstGeom>
          <a:solidFill>
            <a:srgbClr val="F0D4F7"/>
          </a:solidFill>
          <a:ln w="7620">
            <a:solidFill>
              <a:srgbClr val="D6BADD"/>
            </a:solidFill>
            <a:prstDash val="solid"/>
          </a:ln>
        </p:spPr>
        <p:txBody>
          <a:bodyPr/>
          <a:lstStyle/>
          <a:p>
            <a:endParaRPr lang="en-IN"/>
          </a:p>
        </p:txBody>
      </p:sp>
      <p:sp>
        <p:nvSpPr>
          <p:cNvPr id="12" name="Text 9"/>
          <p:cNvSpPr/>
          <p:nvPr/>
        </p:nvSpPr>
        <p:spPr>
          <a:xfrm>
            <a:off x="1084659" y="6089452"/>
            <a:ext cx="2816185" cy="351949"/>
          </a:xfrm>
          <a:prstGeom prst="rect">
            <a:avLst/>
          </a:prstGeom>
          <a:noFill/>
          <a:ln/>
        </p:spPr>
        <p:txBody>
          <a:bodyPr wrap="none" lIns="0" tIns="0" rIns="0" bIns="0" rtlCol="0" anchor="t"/>
          <a:lstStyle/>
          <a:p>
            <a:pPr marL="0" indent="0">
              <a:lnSpc>
                <a:spcPts val="2750"/>
              </a:lnSpc>
              <a:buNone/>
            </a:pPr>
            <a:r>
              <a:rPr lang="en-US" sz="2200" dirty="0"/>
              <a:t>key influencers</a:t>
            </a:r>
          </a:p>
        </p:txBody>
      </p:sp>
      <p:pic>
        <p:nvPicPr>
          <p:cNvPr id="14" name="Picture 4" descr="Microsoft Power BI Icon Animation">
            <a:extLst>
              <a:ext uri="{FF2B5EF4-FFF2-40B4-BE49-F238E27FC236}">
                <a16:creationId xmlns:a16="http://schemas.microsoft.com/office/drawing/2014/main" id="{EF22DC04-B505-CBE2-99AF-C1E09DE36A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65144" y="0"/>
            <a:ext cx="2777774" cy="1910621"/>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EECEB936-D1A0-3F61-3DA1-59827C244C42}"/>
              </a:ext>
            </a:extLst>
          </p:cNvPr>
          <p:cNvSpPr txBox="1"/>
          <p:nvPr/>
        </p:nvSpPr>
        <p:spPr>
          <a:xfrm>
            <a:off x="1080849" y="6565845"/>
            <a:ext cx="7092995" cy="923330"/>
          </a:xfrm>
          <a:prstGeom prst="rect">
            <a:avLst/>
          </a:prstGeom>
          <a:noFill/>
        </p:spPr>
        <p:txBody>
          <a:bodyPr wrap="square" rtlCol="0">
            <a:spAutoFit/>
          </a:bodyPr>
          <a:lstStyle/>
          <a:p>
            <a:r>
              <a:rPr lang="en-US" b="1" i="0" dirty="0">
                <a:effectLst/>
                <a:latin typeface="Google Sans"/>
              </a:rPr>
              <a:t>The Key Influencers visualization in Microsoft Power BI </a:t>
            </a:r>
            <a:r>
              <a:rPr lang="en-US" i="0" dirty="0">
                <a:effectLst/>
                <a:latin typeface="Google Sans"/>
              </a:rPr>
              <a:t>is </a:t>
            </a:r>
            <a:r>
              <a:rPr lang="en-US" dirty="0"/>
              <a:t>a machine learning tool that helps users identify the factors that most impact a metric or condition in their data</a:t>
            </a:r>
            <a:endParaRPr lang="en-IN" dirty="0"/>
          </a:p>
        </p:txBody>
      </p:sp>
      <p:pic>
        <p:nvPicPr>
          <p:cNvPr id="3074" name="Picture 2" descr="India Pushes for Continued Growth in the Pharma Sector">
            <a:extLst>
              <a:ext uri="{FF2B5EF4-FFF2-40B4-BE49-F238E27FC236}">
                <a16:creationId xmlns:a16="http://schemas.microsoft.com/office/drawing/2014/main" id="{EF487BAD-9D42-98FB-3926-DA418CC8CCB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42918" y="0"/>
            <a:ext cx="5787482" cy="8229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30C518B-C0F7-50BF-33FA-14A07C8FDF0A}"/>
              </a:ext>
            </a:extLst>
          </p:cNvPr>
          <p:cNvPicPr>
            <a:picLocks noChangeAspect="1"/>
          </p:cNvPicPr>
          <p:nvPr/>
        </p:nvPicPr>
        <p:blipFill>
          <a:blip r:embed="rId2"/>
          <a:stretch>
            <a:fillRect/>
          </a:stretch>
        </p:blipFill>
        <p:spPr>
          <a:xfrm>
            <a:off x="-1" y="0"/>
            <a:ext cx="14875727" cy="8242766"/>
          </a:xfrm>
          <a:prstGeom prst="rect">
            <a:avLst/>
          </a:prstGeom>
        </p:spPr>
      </p:pic>
    </p:spTree>
    <p:extLst>
      <p:ext uri="{BB962C8B-B14F-4D97-AF65-F5344CB8AC3E}">
        <p14:creationId xmlns:p14="http://schemas.microsoft.com/office/powerpoint/2010/main" val="25322244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D5C5F89-450C-2353-6B55-8E66BC80FD3D}"/>
              </a:ext>
            </a:extLst>
          </p:cNvPr>
          <p:cNvPicPr>
            <a:picLocks noChangeAspect="1"/>
          </p:cNvPicPr>
          <p:nvPr/>
        </p:nvPicPr>
        <p:blipFill>
          <a:blip r:embed="rId2"/>
          <a:stretch>
            <a:fillRect/>
          </a:stretch>
        </p:blipFill>
        <p:spPr>
          <a:xfrm>
            <a:off x="0" y="0"/>
            <a:ext cx="14630400" cy="8396868"/>
          </a:xfrm>
          <a:prstGeom prst="rect">
            <a:avLst/>
          </a:prstGeom>
        </p:spPr>
      </p:pic>
    </p:spTree>
    <p:extLst>
      <p:ext uri="{BB962C8B-B14F-4D97-AF65-F5344CB8AC3E}">
        <p14:creationId xmlns:p14="http://schemas.microsoft.com/office/powerpoint/2010/main" val="30633844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65107" y="37051"/>
            <a:ext cx="12618720" cy="1590676"/>
          </a:xfrm>
        </p:spPr>
        <p:txBody>
          <a:bodyPr/>
          <a:lstStyle/>
          <a:p>
            <a:r>
              <a:rPr lang="en-US" dirty="0">
                <a:highlight>
                  <a:srgbClr val="00FF00"/>
                </a:highlight>
              </a:rPr>
              <a:t>Data Analysis Expressions</a:t>
            </a:r>
          </a:p>
        </p:txBody>
      </p:sp>
      <p:sp>
        <p:nvSpPr>
          <p:cNvPr id="8" name="Content Placeholder 2"/>
          <p:cNvSpPr>
            <a:spLocks noGrp="1"/>
          </p:cNvSpPr>
          <p:nvPr>
            <p:ph idx="1"/>
          </p:nvPr>
        </p:nvSpPr>
        <p:spPr>
          <a:xfrm>
            <a:off x="287866" y="1462431"/>
            <a:ext cx="14010752" cy="2061353"/>
          </a:xfrm>
        </p:spPr>
        <p:txBody>
          <a:bodyPr>
            <a:normAutofit/>
          </a:bodyPr>
          <a:lstStyle/>
          <a:p>
            <a:pPr marL="0" indent="0">
              <a:buNone/>
            </a:pPr>
            <a:r>
              <a:rPr lang="en-US" sz="2500" dirty="0"/>
              <a:t>DAX is a collection of functions, operators, and constants that can be used in a formula, or expression, to calculate and return one or more values.</a:t>
            </a:r>
          </a:p>
          <a:p>
            <a:pPr marL="0" indent="0">
              <a:buNone/>
            </a:pPr>
            <a:r>
              <a:rPr lang="en-US" sz="2500" dirty="0"/>
              <a:t>Data Analysis Expressions, or “DAX” includes a library of over 200 functions, operators, and constructs and are similar to Excel formulas</a:t>
            </a:r>
          </a:p>
          <a:p>
            <a:pPr marL="0" indent="0">
              <a:buNone/>
            </a:pPr>
            <a:endParaRPr lang="en-US" sz="2500" dirty="0"/>
          </a:p>
        </p:txBody>
      </p:sp>
      <p:pic>
        <p:nvPicPr>
          <p:cNvPr id="3" name="Picture 2"/>
          <p:cNvPicPr>
            <a:picLocks noChangeAspect="1"/>
          </p:cNvPicPr>
          <p:nvPr/>
        </p:nvPicPr>
        <p:blipFill>
          <a:blip r:embed="rId3"/>
          <a:stretch>
            <a:fillRect/>
          </a:stretch>
        </p:blipFill>
        <p:spPr>
          <a:xfrm>
            <a:off x="10173547" y="15096"/>
            <a:ext cx="4456853" cy="1169370"/>
          </a:xfrm>
          <a:prstGeom prst="rect">
            <a:avLst/>
          </a:prstGeom>
          <a:ln>
            <a:solidFill>
              <a:schemeClr val="dk1"/>
            </a:solidFill>
          </a:ln>
        </p:spPr>
      </p:pic>
      <p:sp>
        <p:nvSpPr>
          <p:cNvPr id="5" name="TextBox 4">
            <a:extLst>
              <a:ext uri="{FF2B5EF4-FFF2-40B4-BE49-F238E27FC236}">
                <a16:creationId xmlns:a16="http://schemas.microsoft.com/office/drawing/2014/main" id="{8C245F72-944F-433D-B3D8-0C220B32BD5F}"/>
              </a:ext>
            </a:extLst>
          </p:cNvPr>
          <p:cNvSpPr txBox="1"/>
          <p:nvPr/>
        </p:nvSpPr>
        <p:spPr>
          <a:xfrm>
            <a:off x="340712" y="3988823"/>
            <a:ext cx="6654007" cy="2419124"/>
          </a:xfrm>
          <a:prstGeom prst="rect">
            <a:avLst/>
          </a:prstGeom>
          <a:noFill/>
        </p:spPr>
        <p:txBody>
          <a:bodyPr wrap="square">
            <a:spAutoFit/>
          </a:bodyPr>
          <a:lstStyle/>
          <a:p>
            <a:pPr algn="l"/>
            <a:r>
              <a:rPr lang="en-US" sz="2160" dirty="0">
                <a:solidFill>
                  <a:srgbClr val="000000"/>
                </a:solidFill>
                <a:latin typeface="Consolas" panose="020B0609020204030204" pitchFamily="49" charset="0"/>
              </a:rPr>
              <a:t>Office Attrition Rate = </a:t>
            </a:r>
          </a:p>
          <a:p>
            <a:pPr algn="l"/>
            <a:r>
              <a:rPr lang="en-US" sz="2160" dirty="0">
                <a:solidFill>
                  <a:srgbClr val="3165BB"/>
                </a:solidFill>
                <a:latin typeface="Consolas" panose="020B0609020204030204" pitchFamily="49" charset="0"/>
              </a:rPr>
              <a:t>DIVIDE</a:t>
            </a:r>
            <a:r>
              <a:rPr lang="en-US" sz="2160" dirty="0">
                <a:solidFill>
                  <a:srgbClr val="000000"/>
                </a:solidFill>
                <a:latin typeface="Consolas" panose="020B0609020204030204" pitchFamily="49" charset="0"/>
              </a:rPr>
              <a:t>(</a:t>
            </a:r>
          </a:p>
          <a:p>
            <a:pPr algn="l"/>
            <a:r>
              <a:rPr lang="en-US" sz="2160" dirty="0">
                <a:solidFill>
                  <a:srgbClr val="000000"/>
                </a:solidFill>
                <a:latin typeface="Consolas" panose="020B0609020204030204" pitchFamily="49" charset="0"/>
              </a:rPr>
              <a:t>    </a:t>
            </a:r>
            <a:r>
              <a:rPr lang="en-US" sz="2160" dirty="0">
                <a:solidFill>
                  <a:srgbClr val="3165BB"/>
                </a:solidFill>
                <a:latin typeface="Consolas" panose="020B0609020204030204" pitchFamily="49" charset="0"/>
              </a:rPr>
              <a:t>COUNTROWS</a:t>
            </a:r>
            <a:r>
              <a:rPr lang="en-US" sz="2160" dirty="0">
                <a:solidFill>
                  <a:srgbClr val="000000"/>
                </a:solidFill>
                <a:latin typeface="Consolas" panose="020B0609020204030204" pitchFamily="49" charset="0"/>
              </a:rPr>
              <a:t>(</a:t>
            </a:r>
            <a:r>
              <a:rPr lang="en-US" sz="2160" dirty="0">
                <a:solidFill>
                  <a:srgbClr val="3165BB"/>
                </a:solidFill>
                <a:latin typeface="Consolas" panose="020B0609020204030204" pitchFamily="49" charset="0"/>
              </a:rPr>
              <a:t>FILTER</a:t>
            </a:r>
            <a:r>
              <a:rPr lang="en-US" sz="2160" dirty="0">
                <a:solidFill>
                  <a:srgbClr val="000000"/>
                </a:solidFill>
                <a:latin typeface="Consolas" panose="020B0609020204030204" pitchFamily="49" charset="0"/>
              </a:rPr>
              <a:t>(</a:t>
            </a:r>
            <a:r>
              <a:rPr lang="en-US" sz="2160" dirty="0">
                <a:solidFill>
                  <a:srgbClr val="001080"/>
                </a:solidFill>
                <a:latin typeface="Consolas" panose="020B0609020204030204" pitchFamily="49" charset="0"/>
              </a:rPr>
              <a:t>HRIS</a:t>
            </a:r>
            <a:r>
              <a:rPr lang="en-US" sz="2160" dirty="0">
                <a:solidFill>
                  <a:srgbClr val="000000"/>
                </a:solidFill>
                <a:latin typeface="Consolas" panose="020B0609020204030204" pitchFamily="49" charset="0"/>
              </a:rPr>
              <a:t>, </a:t>
            </a:r>
            <a:r>
              <a:rPr lang="en-US" sz="2160" dirty="0">
                <a:solidFill>
                  <a:srgbClr val="001080"/>
                </a:solidFill>
                <a:latin typeface="Consolas" panose="020B0609020204030204" pitchFamily="49" charset="0"/>
              </a:rPr>
              <a:t>HRIS[Attrition]</a:t>
            </a:r>
            <a:r>
              <a:rPr lang="en-US" sz="2160" dirty="0">
                <a:solidFill>
                  <a:srgbClr val="000000"/>
                </a:solidFill>
                <a:latin typeface="Consolas" panose="020B0609020204030204" pitchFamily="49" charset="0"/>
              </a:rPr>
              <a:t> = </a:t>
            </a:r>
            <a:r>
              <a:rPr lang="en-US" sz="2160" dirty="0">
                <a:solidFill>
                  <a:srgbClr val="A31515"/>
                </a:solidFill>
                <a:latin typeface="Consolas" panose="020B0609020204030204" pitchFamily="49" charset="0"/>
              </a:rPr>
              <a:t>"Yes"</a:t>
            </a:r>
            <a:r>
              <a:rPr lang="en-US" sz="2160" dirty="0">
                <a:solidFill>
                  <a:srgbClr val="000000"/>
                </a:solidFill>
                <a:latin typeface="Consolas" panose="020B0609020204030204" pitchFamily="49" charset="0"/>
              </a:rPr>
              <a:t>)),</a:t>
            </a:r>
          </a:p>
          <a:p>
            <a:pPr algn="l"/>
            <a:r>
              <a:rPr lang="en-US" sz="2160" dirty="0">
                <a:solidFill>
                  <a:srgbClr val="000000"/>
                </a:solidFill>
                <a:latin typeface="Consolas" panose="020B0609020204030204" pitchFamily="49" charset="0"/>
              </a:rPr>
              <a:t>    </a:t>
            </a:r>
            <a:r>
              <a:rPr lang="en-US" sz="2160" dirty="0">
                <a:solidFill>
                  <a:srgbClr val="3165BB"/>
                </a:solidFill>
                <a:latin typeface="Consolas" panose="020B0609020204030204" pitchFamily="49" charset="0"/>
              </a:rPr>
              <a:t>COUNTROWS</a:t>
            </a:r>
            <a:r>
              <a:rPr lang="en-US" sz="2160" dirty="0">
                <a:solidFill>
                  <a:srgbClr val="000000"/>
                </a:solidFill>
                <a:latin typeface="Consolas" panose="020B0609020204030204" pitchFamily="49" charset="0"/>
              </a:rPr>
              <a:t>(</a:t>
            </a:r>
            <a:r>
              <a:rPr lang="en-US" sz="2160" dirty="0">
                <a:solidFill>
                  <a:srgbClr val="001080"/>
                </a:solidFill>
                <a:latin typeface="Consolas" panose="020B0609020204030204" pitchFamily="49" charset="0"/>
              </a:rPr>
              <a:t>HRIS</a:t>
            </a:r>
            <a:r>
              <a:rPr lang="en-US" sz="2160" dirty="0">
                <a:solidFill>
                  <a:srgbClr val="000000"/>
                </a:solidFill>
                <a:latin typeface="Consolas" panose="020B0609020204030204" pitchFamily="49" charset="0"/>
              </a:rPr>
              <a:t>),</a:t>
            </a:r>
          </a:p>
          <a:p>
            <a:pPr algn="l"/>
            <a:r>
              <a:rPr lang="en-US" sz="2160" dirty="0">
                <a:solidFill>
                  <a:srgbClr val="000000"/>
                </a:solidFill>
                <a:latin typeface="Consolas" panose="020B0609020204030204" pitchFamily="49" charset="0"/>
              </a:rPr>
              <a:t>    </a:t>
            </a:r>
            <a:r>
              <a:rPr lang="en-US" sz="2160" dirty="0">
                <a:solidFill>
                  <a:srgbClr val="098658"/>
                </a:solidFill>
                <a:latin typeface="Consolas" panose="020B0609020204030204" pitchFamily="49" charset="0"/>
              </a:rPr>
              <a:t>0</a:t>
            </a:r>
            <a:endParaRPr lang="en-US" sz="2160" dirty="0">
              <a:solidFill>
                <a:srgbClr val="000000"/>
              </a:solidFill>
              <a:latin typeface="Consolas" panose="020B0609020204030204" pitchFamily="49" charset="0"/>
            </a:endParaRPr>
          </a:p>
          <a:p>
            <a:pPr algn="l"/>
            <a:r>
              <a:rPr lang="en-US" sz="2160" dirty="0">
                <a:solidFill>
                  <a:srgbClr val="000000"/>
                </a:solidFill>
                <a:latin typeface="Consolas" panose="020B0609020204030204" pitchFamily="49" charset="0"/>
              </a:rPr>
              <a:t>)</a:t>
            </a:r>
          </a:p>
        </p:txBody>
      </p:sp>
      <p:sp>
        <p:nvSpPr>
          <p:cNvPr id="9" name="TextBox 8">
            <a:extLst>
              <a:ext uri="{FF2B5EF4-FFF2-40B4-BE49-F238E27FC236}">
                <a16:creationId xmlns:a16="http://schemas.microsoft.com/office/drawing/2014/main" id="{04AB63C2-1F45-E8F4-6FBA-90A76D5952FC}"/>
              </a:ext>
            </a:extLst>
          </p:cNvPr>
          <p:cNvSpPr txBox="1"/>
          <p:nvPr/>
        </p:nvSpPr>
        <p:spPr>
          <a:xfrm>
            <a:off x="7170924" y="3840071"/>
            <a:ext cx="7647091" cy="4081117"/>
          </a:xfrm>
          <a:prstGeom prst="rect">
            <a:avLst/>
          </a:prstGeom>
          <a:noFill/>
        </p:spPr>
        <p:txBody>
          <a:bodyPr wrap="square">
            <a:spAutoFit/>
          </a:bodyPr>
          <a:lstStyle/>
          <a:p>
            <a:r>
              <a:rPr lang="en-US" sz="2160" dirty="0">
                <a:solidFill>
                  <a:srgbClr val="000000"/>
                </a:solidFill>
                <a:latin typeface="Consolas" panose="020B0609020204030204" pitchFamily="49" charset="0"/>
              </a:rPr>
              <a:t>Tenure and Growth Score = </a:t>
            </a:r>
          </a:p>
          <a:p>
            <a:r>
              <a:rPr lang="en-US" sz="2160" dirty="0">
                <a:solidFill>
                  <a:srgbClr val="3165BB"/>
                </a:solidFill>
                <a:latin typeface="Consolas" panose="020B0609020204030204" pitchFamily="49" charset="0"/>
              </a:rPr>
              <a:t>AVERAGEX</a:t>
            </a:r>
            <a:r>
              <a:rPr lang="en-US" sz="2160" dirty="0">
                <a:solidFill>
                  <a:srgbClr val="000000"/>
                </a:solidFill>
                <a:latin typeface="Consolas" panose="020B0609020204030204" pitchFamily="49" charset="0"/>
              </a:rPr>
              <a:t>(</a:t>
            </a:r>
          </a:p>
          <a:p>
            <a:r>
              <a:rPr lang="en-US" sz="2160" dirty="0">
                <a:solidFill>
                  <a:srgbClr val="000000"/>
                </a:solidFill>
                <a:latin typeface="Consolas" panose="020B0609020204030204" pitchFamily="49" charset="0"/>
              </a:rPr>
              <a:t>    </a:t>
            </a:r>
            <a:r>
              <a:rPr lang="en-US" sz="2160" dirty="0">
                <a:solidFill>
                  <a:srgbClr val="001080"/>
                </a:solidFill>
                <a:latin typeface="Consolas" panose="020B0609020204030204" pitchFamily="49" charset="0"/>
              </a:rPr>
              <a:t>HRIS</a:t>
            </a:r>
            <a:r>
              <a:rPr lang="en-US" sz="2160" dirty="0">
                <a:solidFill>
                  <a:srgbClr val="000000"/>
                </a:solidFill>
                <a:latin typeface="Consolas" panose="020B0609020204030204" pitchFamily="49" charset="0"/>
              </a:rPr>
              <a:t>,</a:t>
            </a:r>
          </a:p>
          <a:p>
            <a:r>
              <a:rPr lang="en-US" sz="2160" dirty="0">
                <a:solidFill>
                  <a:srgbClr val="000000"/>
                </a:solidFill>
                <a:latin typeface="Consolas" panose="020B0609020204030204" pitchFamily="49" charset="0"/>
              </a:rPr>
              <a:t>    </a:t>
            </a:r>
            <a:r>
              <a:rPr lang="en-US" sz="2160" dirty="0">
                <a:solidFill>
                  <a:srgbClr val="3165BB"/>
                </a:solidFill>
                <a:latin typeface="Consolas" panose="020B0609020204030204" pitchFamily="49" charset="0"/>
              </a:rPr>
              <a:t>DIVIDE</a:t>
            </a:r>
            <a:r>
              <a:rPr lang="en-US" sz="2160" dirty="0">
                <a:solidFill>
                  <a:srgbClr val="000000"/>
                </a:solidFill>
                <a:latin typeface="Consolas" panose="020B0609020204030204" pitchFamily="49" charset="0"/>
              </a:rPr>
              <a:t>(</a:t>
            </a:r>
          </a:p>
          <a:p>
            <a:r>
              <a:rPr lang="en-US" sz="2160" dirty="0">
                <a:solidFill>
                  <a:srgbClr val="000000"/>
                </a:solidFill>
                <a:latin typeface="Consolas" panose="020B0609020204030204" pitchFamily="49" charset="0"/>
              </a:rPr>
              <a:t>        </a:t>
            </a:r>
            <a:r>
              <a:rPr lang="en-US" sz="2160" dirty="0">
                <a:solidFill>
                  <a:srgbClr val="001080"/>
                </a:solidFill>
                <a:latin typeface="Consolas" panose="020B0609020204030204" pitchFamily="49" charset="0"/>
              </a:rPr>
              <a:t>[TotalWorkingYears]</a:t>
            </a:r>
            <a:r>
              <a:rPr lang="en-US" sz="2160" dirty="0">
                <a:solidFill>
                  <a:srgbClr val="000000"/>
                </a:solidFill>
                <a:latin typeface="Consolas" panose="020B0609020204030204" pitchFamily="49" charset="0"/>
              </a:rPr>
              <a:t> + </a:t>
            </a:r>
            <a:r>
              <a:rPr lang="en-US" sz="2160" dirty="0">
                <a:solidFill>
                  <a:srgbClr val="001080"/>
                </a:solidFill>
                <a:latin typeface="Consolas" panose="020B0609020204030204" pitchFamily="49" charset="0"/>
              </a:rPr>
              <a:t>[YearsWithCurrManager]</a:t>
            </a:r>
            <a:r>
              <a:rPr lang="en-US" sz="2160" dirty="0">
                <a:solidFill>
                  <a:srgbClr val="000000"/>
                </a:solidFill>
                <a:latin typeface="Consolas" panose="020B0609020204030204" pitchFamily="49" charset="0"/>
              </a:rPr>
              <a:t> + </a:t>
            </a:r>
          </a:p>
          <a:p>
            <a:r>
              <a:rPr lang="en-US" sz="2160" dirty="0">
                <a:solidFill>
                  <a:srgbClr val="000000"/>
                </a:solidFill>
                <a:latin typeface="Consolas" panose="020B0609020204030204" pitchFamily="49" charset="0"/>
              </a:rPr>
              <a:t>        </a:t>
            </a:r>
            <a:r>
              <a:rPr lang="en-US" sz="2160" dirty="0">
                <a:solidFill>
                  <a:srgbClr val="001080"/>
                </a:solidFill>
                <a:latin typeface="Consolas" panose="020B0609020204030204" pitchFamily="49" charset="0"/>
              </a:rPr>
              <a:t>[YearsSinceLastPromotion]</a:t>
            </a:r>
            <a:r>
              <a:rPr lang="en-US" sz="2160" dirty="0">
                <a:solidFill>
                  <a:srgbClr val="000000"/>
                </a:solidFill>
                <a:latin typeface="Consolas" panose="020B0609020204030204" pitchFamily="49" charset="0"/>
              </a:rPr>
              <a:t> + </a:t>
            </a:r>
            <a:r>
              <a:rPr lang="en-US" sz="2160" dirty="0">
                <a:solidFill>
                  <a:srgbClr val="001080"/>
                </a:solidFill>
                <a:latin typeface="Consolas" panose="020B0609020204030204" pitchFamily="49" charset="0"/>
              </a:rPr>
              <a:t>[YearsInCurrentRole]</a:t>
            </a:r>
            <a:r>
              <a:rPr lang="en-US" sz="2160" dirty="0">
                <a:solidFill>
                  <a:srgbClr val="000000"/>
                </a:solidFill>
                <a:latin typeface="Consolas" panose="020B0609020204030204" pitchFamily="49" charset="0"/>
              </a:rPr>
              <a:t> + </a:t>
            </a:r>
          </a:p>
          <a:p>
            <a:r>
              <a:rPr lang="en-US" sz="2160" dirty="0">
                <a:solidFill>
                  <a:srgbClr val="000000"/>
                </a:solidFill>
                <a:latin typeface="Consolas" panose="020B0609020204030204" pitchFamily="49" charset="0"/>
              </a:rPr>
              <a:t>        </a:t>
            </a:r>
            <a:r>
              <a:rPr lang="en-US" sz="2160" dirty="0">
                <a:solidFill>
                  <a:srgbClr val="001080"/>
                </a:solidFill>
                <a:latin typeface="Consolas" panose="020B0609020204030204" pitchFamily="49" charset="0"/>
              </a:rPr>
              <a:t>[Tenure_Years]</a:t>
            </a:r>
            <a:r>
              <a:rPr lang="en-US" sz="2160" dirty="0">
                <a:solidFill>
                  <a:srgbClr val="000000"/>
                </a:solidFill>
                <a:latin typeface="Consolas" panose="020B0609020204030204" pitchFamily="49" charset="0"/>
              </a:rPr>
              <a:t> + </a:t>
            </a:r>
            <a:r>
              <a:rPr lang="en-US" sz="2160" dirty="0">
                <a:solidFill>
                  <a:srgbClr val="001080"/>
                </a:solidFill>
                <a:latin typeface="Consolas" panose="020B0609020204030204" pitchFamily="49" charset="0"/>
              </a:rPr>
              <a:t>[PercentSalaryHike]</a:t>
            </a:r>
            <a:r>
              <a:rPr lang="en-US" sz="2160" dirty="0">
                <a:solidFill>
                  <a:srgbClr val="000000"/>
                </a:solidFill>
                <a:latin typeface="Consolas" panose="020B0609020204030204" pitchFamily="49" charset="0"/>
              </a:rPr>
              <a:t>,</a:t>
            </a:r>
          </a:p>
          <a:p>
            <a:r>
              <a:rPr lang="en-US" sz="2160" dirty="0">
                <a:solidFill>
                  <a:srgbClr val="000000"/>
                </a:solidFill>
                <a:latin typeface="Consolas" panose="020B0609020204030204" pitchFamily="49" charset="0"/>
              </a:rPr>
              <a:t>        </a:t>
            </a:r>
            <a:r>
              <a:rPr lang="en-US" sz="2160" dirty="0">
                <a:solidFill>
                  <a:srgbClr val="098658"/>
                </a:solidFill>
                <a:latin typeface="Consolas" panose="020B0609020204030204" pitchFamily="49" charset="0"/>
              </a:rPr>
              <a:t>6</a:t>
            </a:r>
            <a:endParaRPr lang="en-US" sz="2160" dirty="0">
              <a:solidFill>
                <a:srgbClr val="000000"/>
              </a:solidFill>
              <a:latin typeface="Consolas" panose="020B0609020204030204" pitchFamily="49" charset="0"/>
            </a:endParaRPr>
          </a:p>
          <a:p>
            <a:r>
              <a:rPr lang="en-US" sz="2160" dirty="0">
                <a:solidFill>
                  <a:srgbClr val="000000"/>
                </a:solidFill>
                <a:latin typeface="Consolas" panose="020B0609020204030204" pitchFamily="49" charset="0"/>
              </a:rPr>
              <a:t>    )</a:t>
            </a:r>
          </a:p>
          <a:p>
            <a:r>
              <a:rPr lang="en-US" sz="2160" dirty="0">
                <a:solidFill>
                  <a:srgbClr val="000000"/>
                </a:solidFill>
                <a:latin typeface="Consolas" panose="020B0609020204030204" pitchFamily="49" charset="0"/>
              </a:rPr>
              <a:t>)</a:t>
            </a:r>
          </a:p>
        </p:txBody>
      </p:sp>
      <p:sp>
        <p:nvSpPr>
          <p:cNvPr id="11" name="Rectangle 10">
            <a:extLst>
              <a:ext uri="{FF2B5EF4-FFF2-40B4-BE49-F238E27FC236}">
                <a16:creationId xmlns:a16="http://schemas.microsoft.com/office/drawing/2014/main" id="{2114F729-A748-5845-51BD-9AA0ADE2A4DC}"/>
              </a:ext>
            </a:extLst>
          </p:cNvPr>
          <p:cNvSpPr/>
          <p:nvPr/>
        </p:nvSpPr>
        <p:spPr>
          <a:xfrm>
            <a:off x="287866" y="3749673"/>
            <a:ext cx="6706853" cy="41715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160" dirty="0">
              <a:solidFill>
                <a:schemeClr val="bg1"/>
              </a:solidFill>
            </a:endParaRPr>
          </a:p>
        </p:txBody>
      </p:sp>
      <p:sp>
        <p:nvSpPr>
          <p:cNvPr id="12" name="Rectangle 11">
            <a:extLst>
              <a:ext uri="{FF2B5EF4-FFF2-40B4-BE49-F238E27FC236}">
                <a16:creationId xmlns:a16="http://schemas.microsoft.com/office/drawing/2014/main" id="{2AA37C80-6AC4-B64E-E3A7-7BBD492AAA19}"/>
              </a:ext>
            </a:extLst>
          </p:cNvPr>
          <p:cNvSpPr/>
          <p:nvPr/>
        </p:nvSpPr>
        <p:spPr>
          <a:xfrm>
            <a:off x="7082821" y="3749672"/>
            <a:ext cx="7215797" cy="41715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160" dirty="0">
              <a:solidFill>
                <a:schemeClr val="bg1"/>
              </a:solidFill>
            </a:endParaRPr>
          </a:p>
        </p:txBody>
      </p:sp>
      <p:pic>
        <p:nvPicPr>
          <p:cNvPr id="1026" name="Picture 2" descr="Boosting Business Insights with Power BI DAX: Best Practices and Techniques">
            <a:extLst>
              <a:ext uri="{FF2B5EF4-FFF2-40B4-BE49-F238E27FC236}">
                <a16:creationId xmlns:a16="http://schemas.microsoft.com/office/drawing/2014/main" id="{7914192B-FE1B-F273-DDEC-727A1DE2726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21298" y="55575"/>
            <a:ext cx="4150211" cy="11103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8951925"/>
      </p:ext>
    </p:extLst>
  </p:cSld>
  <p:clrMapOvr>
    <a:masterClrMapping/>
  </p:clrMapOvr>
  <mc:AlternateContent xmlns:mc="http://schemas.openxmlformats.org/markup-compatibility/2006" xmlns:p15="http://schemas.microsoft.com/office/powerpoint/2012/main">
    <mc:Choice Requires="p15">
      <p:transition spd="med">
        <p15:prstTrans prst="curtains"/>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4762</TotalTime>
  <Words>1301</Words>
  <Application>Microsoft Office PowerPoint</Application>
  <PresentationFormat>Custom</PresentationFormat>
  <Paragraphs>166</Paragraphs>
  <Slides>17</Slides>
  <Notes>7</Notes>
  <HiddenSlides>2</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Consolas</vt:lpstr>
      <vt:lpstr>Google Sans</vt:lpstr>
      <vt:lpstr>Source Sans Pro</vt:lpstr>
      <vt:lpstr>Source Serif Pro Semi Bold</vt:lpstr>
      <vt:lpstr>Office Theme</vt:lpstr>
      <vt:lpstr>PowerPoint Presentation</vt:lpstr>
      <vt:lpstr>PowerPoint Presentation</vt:lpstr>
      <vt:lpstr>PowerPoint Presentation</vt:lpstr>
      <vt:lpstr>PowerPoint Presentation</vt:lpstr>
      <vt:lpstr>HR Dataset Overview </vt:lpstr>
      <vt:lpstr>PowerPoint Presentation</vt:lpstr>
      <vt:lpstr>PowerPoint Presentation</vt:lpstr>
      <vt:lpstr>PowerPoint Presentation</vt:lpstr>
      <vt:lpstr>Data Analysis Expressions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Akanksha Nalla</cp:lastModifiedBy>
  <cp:revision>33</cp:revision>
  <dcterms:created xsi:type="dcterms:W3CDTF">2024-11-24T06:26:29Z</dcterms:created>
  <dcterms:modified xsi:type="dcterms:W3CDTF">2024-12-11T12:52:08Z</dcterms:modified>
</cp:coreProperties>
</file>